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3"/>
  </p:sldMasterIdLst>
  <p:sldIdLst>
    <p:sldId id="256" r:id="rId4"/>
    <p:sldId id="278" r:id="rId5"/>
    <p:sldId id="302" r:id="rId6"/>
    <p:sldId id="274" r:id="rId7"/>
    <p:sldId id="257" r:id="rId8"/>
    <p:sldId id="268" r:id="rId9"/>
    <p:sldId id="299" r:id="rId10"/>
    <p:sldId id="300" r:id="rId11"/>
    <p:sldId id="273" r:id="rId12"/>
    <p:sldId id="271" r:id="rId13"/>
    <p:sldId id="270" r:id="rId14"/>
    <p:sldId id="301" r:id="rId15"/>
    <p:sldId id="277" r:id="rId16"/>
    <p:sldId id="276" r:id="rId17"/>
    <p:sldId id="279" r:id="rId18"/>
    <p:sldId id="291" r:id="rId19"/>
    <p:sldId id="296" r:id="rId20"/>
    <p:sldId id="294" r:id="rId21"/>
    <p:sldId id="283" r:id="rId22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>
      <p:cViewPr varScale="1">
        <p:scale>
          <a:sx n="88" d="100"/>
          <a:sy n="88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248" name="Group 168"/>
          <p:cNvGrpSpPr>
            <a:grpSpLocks/>
          </p:cNvGrpSpPr>
          <p:nvPr/>
        </p:nvGrpSpPr>
        <p:grpSpPr bwMode="auto">
          <a:xfrm>
            <a:off x="0" y="-19050"/>
            <a:ext cx="9144000" cy="6877050"/>
            <a:chOff x="0" y="-12"/>
            <a:chExt cx="5760" cy="4332"/>
          </a:xfrm>
        </p:grpSpPr>
        <p:sp>
          <p:nvSpPr>
            <p:cNvPr id="46243" name="Rectangle 163"/>
            <p:cNvSpPr>
              <a:spLocks noChangeArrowheads="1"/>
            </p:cNvSpPr>
            <p:nvPr userDrawn="1"/>
          </p:nvSpPr>
          <p:spPr bwMode="hidden">
            <a:xfrm>
              <a:off x="1104" y="1008"/>
              <a:ext cx="4656" cy="3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grpSp>
          <p:nvGrpSpPr>
            <p:cNvPr id="46246" name="Group 166"/>
            <p:cNvGrpSpPr>
              <a:grpSpLocks/>
            </p:cNvGrpSpPr>
            <p:nvPr userDrawn="1"/>
          </p:nvGrpSpPr>
          <p:grpSpPr bwMode="auto">
            <a:xfrm>
              <a:off x="0" y="-12"/>
              <a:ext cx="5760" cy="1045"/>
              <a:chOff x="0" y="-9"/>
              <a:chExt cx="5760" cy="1045"/>
            </a:xfrm>
          </p:grpSpPr>
          <p:sp>
            <p:nvSpPr>
              <p:cNvPr id="46087" name="Freeform 7"/>
              <p:cNvSpPr>
                <a:spLocks/>
              </p:cNvSpPr>
              <p:nvPr userDrawn="1"/>
            </p:nvSpPr>
            <p:spPr bwMode="ltGray">
              <a:xfrm>
                <a:off x="0" y="4"/>
                <a:ext cx="5760" cy="1032"/>
              </a:xfrm>
              <a:custGeom>
                <a:avLst/>
                <a:gdLst/>
                <a:ahLst/>
                <a:cxnLst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32"/>
                  </a:cxn>
                </a:cxnLst>
                <a:rect l="0" t="0" r="r" b="b"/>
                <a:pathLst>
                  <a:path w="4848" h="432">
                    <a:moveTo>
                      <a:pt x="4848" y="432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4848" y="0"/>
                    </a:lnTo>
                    <a:lnTo>
                      <a:pt x="4848" y="432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l-NL"/>
              </a:p>
            </p:txBody>
          </p:sp>
          <p:grpSp>
            <p:nvGrpSpPr>
              <p:cNvPr id="46245" name="Group 165"/>
              <p:cNvGrpSpPr>
                <a:grpSpLocks/>
              </p:cNvGrpSpPr>
              <p:nvPr userDrawn="1"/>
            </p:nvGrpSpPr>
            <p:grpSpPr bwMode="auto">
              <a:xfrm>
                <a:off x="333" y="-9"/>
                <a:ext cx="5176" cy="1044"/>
                <a:chOff x="333" y="-9"/>
                <a:chExt cx="5176" cy="1044"/>
              </a:xfrm>
            </p:grpSpPr>
            <p:sp>
              <p:nvSpPr>
                <p:cNvPr id="46090" name="Freeform 10"/>
                <p:cNvSpPr>
                  <a:spLocks/>
                </p:cNvSpPr>
                <p:nvPr userDrawn="1"/>
              </p:nvSpPr>
              <p:spPr bwMode="ltGray">
                <a:xfrm>
                  <a:off x="3230" y="949"/>
                  <a:ext cx="17" cy="20"/>
                </a:xfrm>
                <a:custGeom>
                  <a:avLst/>
                  <a:gdLst/>
                  <a:ahLst/>
                  <a:cxnLst>
                    <a:cxn ang="0">
                      <a:pos x="5" y="11"/>
                    </a:cxn>
                    <a:cxn ang="0">
                      <a:pos x="15" y="5"/>
                    </a:cxn>
                    <a:cxn ang="0">
                      <a:pos x="13" y="17"/>
                    </a:cxn>
                    <a:cxn ang="0">
                      <a:pos x="5" y="11"/>
                    </a:cxn>
                  </a:cxnLst>
                  <a:rect l="0" t="0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091" name="Freeform 11"/>
                <p:cNvSpPr>
                  <a:spLocks/>
                </p:cNvSpPr>
                <p:nvPr userDrawn="1"/>
              </p:nvSpPr>
              <p:spPr bwMode="ltGray">
                <a:xfrm>
                  <a:off x="3406" y="1015"/>
                  <a:ext cx="21" cy="20"/>
                </a:xfrm>
                <a:custGeom>
                  <a:avLst/>
                  <a:gdLst/>
                  <a:ahLst/>
                  <a:cxnLst>
                    <a:cxn ang="0">
                      <a:pos x="3" y="13"/>
                    </a:cxn>
                    <a:cxn ang="0">
                      <a:pos x="11" y="3"/>
                    </a:cxn>
                    <a:cxn ang="0">
                      <a:pos x="7" y="19"/>
                    </a:cxn>
                    <a:cxn ang="0">
                      <a:pos x="3" y="13"/>
                    </a:cxn>
                  </a:cxnLst>
                  <a:rect l="0" t="0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092" name="Freeform 12"/>
                <p:cNvSpPr>
                  <a:spLocks/>
                </p:cNvSpPr>
                <p:nvPr userDrawn="1"/>
              </p:nvSpPr>
              <p:spPr bwMode="ltGray">
                <a:xfrm>
                  <a:off x="2909" y="908"/>
                  <a:ext cx="31" cy="34"/>
                </a:xfrm>
                <a:custGeom>
                  <a:avLst/>
                  <a:gdLst/>
                  <a:ahLst/>
                  <a:cxnLst>
                    <a:cxn ang="0">
                      <a:pos x="16" y="33"/>
                    </a:cxn>
                    <a:cxn ang="0">
                      <a:pos x="8" y="21"/>
                    </a:cxn>
                    <a:cxn ang="0">
                      <a:pos x="0" y="9"/>
                    </a:cxn>
                    <a:cxn ang="0">
                      <a:pos x="16" y="3"/>
                    </a:cxn>
                    <a:cxn ang="0">
                      <a:pos x="30" y="23"/>
                    </a:cxn>
                    <a:cxn ang="0">
                      <a:pos x="28" y="31"/>
                    </a:cxn>
                    <a:cxn ang="0">
                      <a:pos x="16" y="33"/>
                    </a:cxn>
                  </a:cxnLst>
                  <a:rect l="0" t="0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093" name="Freeform 13"/>
                <p:cNvSpPr>
                  <a:spLocks/>
                </p:cNvSpPr>
                <p:nvPr userDrawn="1"/>
              </p:nvSpPr>
              <p:spPr bwMode="ltGray">
                <a:xfrm>
                  <a:off x="2551" y="940"/>
                  <a:ext cx="25" cy="12"/>
                </a:xfrm>
                <a:custGeom>
                  <a:avLst/>
                  <a:gdLst/>
                  <a:ahLst/>
                  <a:cxnLst>
                    <a:cxn ang="0">
                      <a:pos x="15" y="16"/>
                    </a:cxn>
                    <a:cxn ang="0">
                      <a:pos x="3" y="8"/>
                    </a:cxn>
                    <a:cxn ang="0">
                      <a:pos x="15" y="0"/>
                    </a:cxn>
                    <a:cxn ang="0">
                      <a:pos x="15" y="16"/>
                    </a:cxn>
                  </a:cxnLst>
                  <a:rect l="0" t="0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094" name="Freeform 14"/>
                <p:cNvSpPr>
                  <a:spLocks/>
                </p:cNvSpPr>
                <p:nvPr userDrawn="1"/>
              </p:nvSpPr>
              <p:spPr bwMode="ltGray">
                <a:xfrm>
                  <a:off x="2443" y="954"/>
                  <a:ext cx="65" cy="39"/>
                </a:xfrm>
                <a:custGeom>
                  <a:avLst/>
                  <a:gdLst/>
                  <a:ahLst/>
                  <a:cxnLst>
                    <a:cxn ang="0">
                      <a:pos x="14" y="24"/>
                    </a:cxn>
                    <a:cxn ang="0">
                      <a:pos x="30" y="4"/>
                    </a:cxn>
                    <a:cxn ang="0">
                      <a:pos x="42" y="0"/>
                    </a:cxn>
                    <a:cxn ang="0">
                      <a:pos x="58" y="12"/>
                    </a:cxn>
                    <a:cxn ang="0">
                      <a:pos x="32" y="26"/>
                    </a:cxn>
                    <a:cxn ang="0">
                      <a:pos x="12" y="46"/>
                    </a:cxn>
                    <a:cxn ang="0">
                      <a:pos x="8" y="20"/>
                    </a:cxn>
                    <a:cxn ang="0">
                      <a:pos x="12" y="14"/>
                    </a:cxn>
                    <a:cxn ang="0">
                      <a:pos x="14" y="24"/>
                    </a:cxn>
                  </a:cxnLst>
                  <a:rect l="0" t="0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095" name="Freeform 15"/>
                <p:cNvSpPr>
                  <a:spLocks/>
                </p:cNvSpPr>
                <p:nvPr userDrawn="1"/>
              </p:nvSpPr>
              <p:spPr bwMode="ltGray">
                <a:xfrm>
                  <a:off x="2375" y="952"/>
                  <a:ext cx="68" cy="39"/>
                </a:xfrm>
                <a:custGeom>
                  <a:avLst/>
                  <a:gdLst/>
                  <a:ahLst/>
                  <a:cxnLst>
                    <a:cxn ang="0">
                      <a:pos x="0" y="31"/>
                    </a:cxn>
                    <a:cxn ang="0">
                      <a:pos x="18" y="25"/>
                    </a:cxn>
                    <a:cxn ang="0">
                      <a:pos x="52" y="1"/>
                    </a:cxn>
                    <a:cxn ang="0">
                      <a:pos x="64" y="3"/>
                    </a:cxn>
                    <a:cxn ang="0">
                      <a:pos x="50" y="19"/>
                    </a:cxn>
                    <a:cxn ang="0">
                      <a:pos x="28" y="33"/>
                    </a:cxn>
                    <a:cxn ang="0">
                      <a:pos x="22" y="47"/>
                    </a:cxn>
                    <a:cxn ang="0">
                      <a:pos x="16" y="45"/>
                    </a:cxn>
                    <a:cxn ang="0">
                      <a:pos x="12" y="39"/>
                    </a:cxn>
                    <a:cxn ang="0">
                      <a:pos x="0" y="35"/>
                    </a:cxn>
                    <a:cxn ang="0">
                      <a:pos x="0" y="31"/>
                    </a:cxn>
                  </a:cxnLst>
                  <a:rect l="0" t="0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096" name="Freeform 16"/>
                <p:cNvSpPr>
                  <a:spLocks/>
                </p:cNvSpPr>
                <p:nvPr userDrawn="1"/>
              </p:nvSpPr>
              <p:spPr bwMode="ltGray">
                <a:xfrm>
                  <a:off x="2007" y="739"/>
                  <a:ext cx="354" cy="22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36" y="18"/>
                    </a:cxn>
                    <a:cxn ang="0">
                      <a:pos x="46" y="30"/>
                    </a:cxn>
                    <a:cxn ang="0">
                      <a:pos x="76" y="52"/>
                    </a:cxn>
                    <a:cxn ang="0">
                      <a:pos x="92" y="66"/>
                    </a:cxn>
                    <a:cxn ang="0">
                      <a:pos x="122" y="98"/>
                    </a:cxn>
                    <a:cxn ang="0">
                      <a:pos x="136" y="128"/>
                    </a:cxn>
                    <a:cxn ang="0">
                      <a:pos x="148" y="132"/>
                    </a:cxn>
                    <a:cxn ang="0">
                      <a:pos x="154" y="150"/>
                    </a:cxn>
                    <a:cxn ang="0">
                      <a:pos x="176" y="152"/>
                    </a:cxn>
                    <a:cxn ang="0">
                      <a:pos x="170" y="196"/>
                    </a:cxn>
                    <a:cxn ang="0">
                      <a:pos x="180" y="224"/>
                    </a:cxn>
                    <a:cxn ang="0">
                      <a:pos x="198" y="232"/>
                    </a:cxn>
                    <a:cxn ang="0">
                      <a:pos x="216" y="234"/>
                    </a:cxn>
                    <a:cxn ang="0">
                      <a:pos x="236" y="242"/>
                    </a:cxn>
                    <a:cxn ang="0">
                      <a:pos x="254" y="236"/>
                    </a:cxn>
                    <a:cxn ang="0">
                      <a:pos x="272" y="248"/>
                    </a:cxn>
                    <a:cxn ang="0">
                      <a:pos x="296" y="256"/>
                    </a:cxn>
                    <a:cxn ang="0">
                      <a:pos x="314" y="264"/>
                    </a:cxn>
                    <a:cxn ang="0">
                      <a:pos x="352" y="266"/>
                    </a:cxn>
                    <a:cxn ang="0">
                      <a:pos x="342" y="274"/>
                    </a:cxn>
                    <a:cxn ang="0">
                      <a:pos x="322" y="272"/>
                    </a:cxn>
                    <a:cxn ang="0">
                      <a:pos x="300" y="270"/>
                    </a:cxn>
                    <a:cxn ang="0">
                      <a:pos x="288" y="266"/>
                    </a:cxn>
                    <a:cxn ang="0">
                      <a:pos x="252" y="264"/>
                    </a:cxn>
                    <a:cxn ang="0">
                      <a:pos x="234" y="260"/>
                    </a:cxn>
                    <a:cxn ang="0">
                      <a:pos x="172" y="242"/>
                    </a:cxn>
                    <a:cxn ang="0">
                      <a:pos x="160" y="216"/>
                    </a:cxn>
                    <a:cxn ang="0">
                      <a:pos x="126" y="200"/>
                    </a:cxn>
                    <a:cxn ang="0">
                      <a:pos x="108" y="186"/>
                    </a:cxn>
                    <a:cxn ang="0">
                      <a:pos x="94" y="158"/>
                    </a:cxn>
                    <a:cxn ang="0">
                      <a:pos x="68" y="108"/>
                    </a:cxn>
                    <a:cxn ang="0">
                      <a:pos x="64" y="102"/>
                    </a:cxn>
                    <a:cxn ang="0">
                      <a:pos x="58" y="100"/>
                    </a:cxn>
                    <a:cxn ang="0">
                      <a:pos x="54" y="88"/>
                    </a:cxn>
                    <a:cxn ang="0">
                      <a:pos x="38" y="58"/>
                    </a:cxn>
                    <a:cxn ang="0">
                      <a:pos x="20" y="40"/>
                    </a:cxn>
                    <a:cxn ang="0">
                      <a:pos x="4" y="22"/>
                    </a:cxn>
                    <a:cxn ang="0">
                      <a:pos x="10" y="2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097" name="Freeform 17"/>
                <p:cNvSpPr>
                  <a:spLocks/>
                </p:cNvSpPr>
                <p:nvPr userDrawn="1"/>
              </p:nvSpPr>
              <p:spPr bwMode="ltGray">
                <a:xfrm>
                  <a:off x="2222" y="724"/>
                  <a:ext cx="157" cy="167"/>
                </a:xfrm>
                <a:custGeom>
                  <a:avLst/>
                  <a:gdLst/>
                  <a:ahLst/>
                  <a:cxnLst>
                    <a:cxn ang="0">
                      <a:pos x="54" y="66"/>
                    </a:cxn>
                    <a:cxn ang="0">
                      <a:pos x="66" y="58"/>
                    </a:cxn>
                    <a:cxn ang="0">
                      <a:pos x="68" y="52"/>
                    </a:cxn>
                    <a:cxn ang="0">
                      <a:pos x="80" y="44"/>
                    </a:cxn>
                    <a:cxn ang="0">
                      <a:pos x="106" y="22"/>
                    </a:cxn>
                    <a:cxn ang="0">
                      <a:pos x="112" y="4"/>
                    </a:cxn>
                    <a:cxn ang="0">
                      <a:pos x="124" y="0"/>
                    </a:cxn>
                    <a:cxn ang="0">
                      <a:pos x="150" y="28"/>
                    </a:cxn>
                    <a:cxn ang="0">
                      <a:pos x="146" y="44"/>
                    </a:cxn>
                    <a:cxn ang="0">
                      <a:pos x="126" y="64"/>
                    </a:cxn>
                    <a:cxn ang="0">
                      <a:pos x="132" y="94"/>
                    </a:cxn>
                    <a:cxn ang="0">
                      <a:pos x="142" y="110"/>
                    </a:cxn>
                    <a:cxn ang="0">
                      <a:pos x="146" y="128"/>
                    </a:cxn>
                    <a:cxn ang="0">
                      <a:pos x="128" y="128"/>
                    </a:cxn>
                    <a:cxn ang="0">
                      <a:pos x="116" y="146"/>
                    </a:cxn>
                    <a:cxn ang="0">
                      <a:pos x="104" y="156"/>
                    </a:cxn>
                    <a:cxn ang="0">
                      <a:pos x="100" y="198"/>
                    </a:cxn>
                    <a:cxn ang="0">
                      <a:pos x="88" y="202"/>
                    </a:cxn>
                    <a:cxn ang="0">
                      <a:pos x="82" y="206"/>
                    </a:cxn>
                    <a:cxn ang="0">
                      <a:pos x="76" y="202"/>
                    </a:cxn>
                    <a:cxn ang="0">
                      <a:pos x="72" y="190"/>
                    </a:cxn>
                    <a:cxn ang="0">
                      <a:pos x="60" y="186"/>
                    </a:cxn>
                    <a:cxn ang="0">
                      <a:pos x="42" y="194"/>
                    </a:cxn>
                    <a:cxn ang="0">
                      <a:pos x="28" y="186"/>
                    </a:cxn>
                    <a:cxn ang="0">
                      <a:pos x="10" y="148"/>
                    </a:cxn>
                    <a:cxn ang="0">
                      <a:pos x="4" y="130"/>
                    </a:cxn>
                    <a:cxn ang="0">
                      <a:pos x="0" y="118"/>
                    </a:cxn>
                    <a:cxn ang="0">
                      <a:pos x="20" y="96"/>
                    </a:cxn>
                    <a:cxn ang="0">
                      <a:pos x="32" y="104"/>
                    </a:cxn>
                    <a:cxn ang="0">
                      <a:pos x="34" y="80"/>
                    </a:cxn>
                    <a:cxn ang="0">
                      <a:pos x="52" y="70"/>
                    </a:cxn>
                    <a:cxn ang="0">
                      <a:pos x="54" y="66"/>
                    </a:cxn>
                  </a:cxnLst>
                  <a:rect l="0" t="0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098" name="Freeform 18"/>
                <p:cNvSpPr>
                  <a:spLocks/>
                </p:cNvSpPr>
                <p:nvPr userDrawn="1"/>
              </p:nvSpPr>
              <p:spPr bwMode="ltGray">
                <a:xfrm>
                  <a:off x="2375" y="800"/>
                  <a:ext cx="110" cy="32"/>
                </a:xfrm>
                <a:custGeom>
                  <a:avLst/>
                  <a:gdLst/>
                  <a:ahLst/>
                  <a:cxnLst>
                    <a:cxn ang="0">
                      <a:pos x="4" y="32"/>
                    </a:cxn>
                    <a:cxn ang="0">
                      <a:pos x="18" y="10"/>
                    </a:cxn>
                    <a:cxn ang="0">
                      <a:pos x="46" y="20"/>
                    </a:cxn>
                    <a:cxn ang="0">
                      <a:pos x="72" y="14"/>
                    </a:cxn>
                    <a:cxn ang="0">
                      <a:pos x="90" y="0"/>
                    </a:cxn>
                    <a:cxn ang="0">
                      <a:pos x="76" y="26"/>
                    </a:cxn>
                    <a:cxn ang="0">
                      <a:pos x="60" y="38"/>
                    </a:cxn>
                    <a:cxn ang="0">
                      <a:pos x="42" y="32"/>
                    </a:cxn>
                    <a:cxn ang="0">
                      <a:pos x="14" y="30"/>
                    </a:cxn>
                    <a:cxn ang="0">
                      <a:pos x="4" y="32"/>
                    </a:cxn>
                  </a:cxnLst>
                  <a:rect l="0" t="0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099" name="Freeform 19"/>
                <p:cNvSpPr>
                  <a:spLocks/>
                </p:cNvSpPr>
                <p:nvPr userDrawn="1"/>
              </p:nvSpPr>
              <p:spPr bwMode="ltGray">
                <a:xfrm>
                  <a:off x="2370" y="839"/>
                  <a:ext cx="75" cy="84"/>
                </a:xfrm>
                <a:custGeom>
                  <a:avLst/>
                  <a:gdLst/>
                  <a:ahLst/>
                  <a:cxnLst>
                    <a:cxn ang="0">
                      <a:pos x="8" y="18"/>
                    </a:cxn>
                    <a:cxn ang="0">
                      <a:pos x="18" y="0"/>
                    </a:cxn>
                    <a:cxn ang="0">
                      <a:pos x="34" y="18"/>
                    </a:cxn>
                    <a:cxn ang="0">
                      <a:pos x="62" y="4"/>
                    </a:cxn>
                    <a:cxn ang="0">
                      <a:pos x="46" y="34"/>
                    </a:cxn>
                    <a:cxn ang="0">
                      <a:pos x="54" y="48"/>
                    </a:cxn>
                    <a:cxn ang="0">
                      <a:pos x="58" y="60"/>
                    </a:cxn>
                    <a:cxn ang="0">
                      <a:pos x="46" y="74"/>
                    </a:cxn>
                    <a:cxn ang="0">
                      <a:pos x="34" y="60"/>
                    </a:cxn>
                    <a:cxn ang="0">
                      <a:pos x="22" y="48"/>
                    </a:cxn>
                    <a:cxn ang="0">
                      <a:pos x="28" y="68"/>
                    </a:cxn>
                    <a:cxn ang="0">
                      <a:pos x="30" y="74"/>
                    </a:cxn>
                    <a:cxn ang="0">
                      <a:pos x="20" y="104"/>
                    </a:cxn>
                    <a:cxn ang="0">
                      <a:pos x="12" y="102"/>
                    </a:cxn>
                    <a:cxn ang="0">
                      <a:pos x="8" y="90"/>
                    </a:cxn>
                    <a:cxn ang="0">
                      <a:pos x="0" y="54"/>
                    </a:cxn>
                    <a:cxn ang="0">
                      <a:pos x="2" y="30"/>
                    </a:cxn>
                    <a:cxn ang="0">
                      <a:pos x="8" y="18"/>
                    </a:cxn>
                  </a:cxnLst>
                  <a:rect l="0" t="0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00" name="Freeform 20"/>
                <p:cNvSpPr>
                  <a:spLocks/>
                </p:cNvSpPr>
                <p:nvPr userDrawn="1"/>
              </p:nvSpPr>
              <p:spPr bwMode="ltGray">
                <a:xfrm>
                  <a:off x="2497" y="793"/>
                  <a:ext cx="37" cy="49"/>
                </a:xfrm>
                <a:custGeom>
                  <a:avLst/>
                  <a:gdLst/>
                  <a:ahLst/>
                  <a:cxnLst>
                    <a:cxn ang="0">
                      <a:pos x="3" y="28"/>
                    </a:cxn>
                    <a:cxn ang="0">
                      <a:pos x="13" y="0"/>
                    </a:cxn>
                    <a:cxn ang="0">
                      <a:pos x="15" y="28"/>
                    </a:cxn>
                    <a:cxn ang="0">
                      <a:pos x="37" y="38"/>
                    </a:cxn>
                    <a:cxn ang="0">
                      <a:pos x="19" y="44"/>
                    </a:cxn>
                    <a:cxn ang="0">
                      <a:pos x="5" y="58"/>
                    </a:cxn>
                    <a:cxn ang="0">
                      <a:pos x="1" y="34"/>
                    </a:cxn>
                    <a:cxn ang="0">
                      <a:pos x="3" y="28"/>
                    </a:cxn>
                  </a:cxnLst>
                  <a:rect l="0" t="0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01" name="Freeform 21"/>
                <p:cNvSpPr>
                  <a:spLocks/>
                </p:cNvSpPr>
                <p:nvPr userDrawn="1"/>
              </p:nvSpPr>
              <p:spPr bwMode="ltGray">
                <a:xfrm>
                  <a:off x="2506" y="869"/>
                  <a:ext cx="47" cy="24"/>
                </a:xfrm>
                <a:custGeom>
                  <a:avLst/>
                  <a:gdLst/>
                  <a:ahLst/>
                  <a:cxnLst>
                    <a:cxn ang="0">
                      <a:pos x="7" y="0"/>
                    </a:cxn>
                    <a:cxn ang="0">
                      <a:pos x="29" y="0"/>
                    </a:cxn>
                    <a:cxn ang="0">
                      <a:pos x="49" y="16"/>
                    </a:cxn>
                    <a:cxn ang="0">
                      <a:pos x="35" y="14"/>
                    </a:cxn>
                    <a:cxn ang="0">
                      <a:pos x="3" y="16"/>
                    </a:cxn>
                    <a:cxn ang="0">
                      <a:pos x="7" y="0"/>
                    </a:cxn>
                  </a:cxnLst>
                  <a:rect l="0" t="0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02" name="Freeform 22"/>
                <p:cNvSpPr>
                  <a:spLocks/>
                </p:cNvSpPr>
                <p:nvPr userDrawn="1"/>
              </p:nvSpPr>
              <p:spPr bwMode="ltGray">
                <a:xfrm>
                  <a:off x="2555" y="832"/>
                  <a:ext cx="61" cy="42"/>
                </a:xfrm>
                <a:custGeom>
                  <a:avLst/>
                  <a:gdLst/>
                  <a:ahLst/>
                  <a:cxnLst>
                    <a:cxn ang="0">
                      <a:pos x="21" y="38"/>
                    </a:cxn>
                    <a:cxn ang="0">
                      <a:pos x="15" y="26"/>
                    </a:cxn>
                    <a:cxn ang="0">
                      <a:pos x="3" y="22"/>
                    </a:cxn>
                    <a:cxn ang="0">
                      <a:pos x="13" y="8"/>
                    </a:cxn>
                    <a:cxn ang="0">
                      <a:pos x="25" y="0"/>
                    </a:cxn>
                    <a:cxn ang="0">
                      <a:pos x="49" y="10"/>
                    </a:cxn>
                    <a:cxn ang="0">
                      <a:pos x="53" y="20"/>
                    </a:cxn>
                    <a:cxn ang="0">
                      <a:pos x="61" y="32"/>
                    </a:cxn>
                    <a:cxn ang="0">
                      <a:pos x="41" y="38"/>
                    </a:cxn>
                    <a:cxn ang="0">
                      <a:pos x="23" y="44"/>
                    </a:cxn>
                    <a:cxn ang="0">
                      <a:pos x="21" y="38"/>
                    </a:cxn>
                  </a:cxnLst>
                  <a:rect l="0" t="0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03" name="Freeform 23"/>
                <p:cNvSpPr>
                  <a:spLocks/>
                </p:cNvSpPr>
                <p:nvPr userDrawn="1"/>
              </p:nvSpPr>
              <p:spPr bwMode="ltGray">
                <a:xfrm>
                  <a:off x="2572" y="852"/>
                  <a:ext cx="286" cy="149"/>
                </a:xfrm>
                <a:custGeom>
                  <a:avLst/>
                  <a:gdLst/>
                  <a:ahLst/>
                  <a:cxnLst>
                    <a:cxn ang="0">
                      <a:pos x="46" y="28"/>
                    </a:cxn>
                    <a:cxn ang="0">
                      <a:pos x="36" y="14"/>
                    </a:cxn>
                    <a:cxn ang="0">
                      <a:pos x="26" y="30"/>
                    </a:cxn>
                    <a:cxn ang="0">
                      <a:pos x="0" y="24"/>
                    </a:cxn>
                    <a:cxn ang="0">
                      <a:pos x="10" y="42"/>
                    </a:cxn>
                    <a:cxn ang="0">
                      <a:pos x="16" y="62"/>
                    </a:cxn>
                    <a:cxn ang="0">
                      <a:pos x="24" y="48"/>
                    </a:cxn>
                    <a:cxn ang="0">
                      <a:pos x="30" y="44"/>
                    </a:cxn>
                    <a:cxn ang="0">
                      <a:pos x="48" y="56"/>
                    </a:cxn>
                    <a:cxn ang="0">
                      <a:pos x="70" y="62"/>
                    </a:cxn>
                    <a:cxn ang="0">
                      <a:pos x="88" y="72"/>
                    </a:cxn>
                    <a:cxn ang="0">
                      <a:pos x="106" y="102"/>
                    </a:cxn>
                    <a:cxn ang="0">
                      <a:pos x="104" y="122"/>
                    </a:cxn>
                    <a:cxn ang="0">
                      <a:pos x="98" y="134"/>
                    </a:cxn>
                    <a:cxn ang="0">
                      <a:pos x="122" y="128"/>
                    </a:cxn>
                    <a:cxn ang="0">
                      <a:pos x="140" y="140"/>
                    </a:cxn>
                    <a:cxn ang="0">
                      <a:pos x="168" y="148"/>
                    </a:cxn>
                    <a:cxn ang="0">
                      <a:pos x="174" y="146"/>
                    </a:cxn>
                    <a:cxn ang="0">
                      <a:pos x="168" y="134"/>
                    </a:cxn>
                    <a:cxn ang="0">
                      <a:pos x="178" y="136"/>
                    </a:cxn>
                    <a:cxn ang="0">
                      <a:pos x="186" y="118"/>
                    </a:cxn>
                    <a:cxn ang="0">
                      <a:pos x="202" y="122"/>
                    </a:cxn>
                    <a:cxn ang="0">
                      <a:pos x="214" y="130"/>
                    </a:cxn>
                    <a:cxn ang="0">
                      <a:pos x="244" y="168"/>
                    </a:cxn>
                    <a:cxn ang="0">
                      <a:pos x="262" y="178"/>
                    </a:cxn>
                    <a:cxn ang="0">
                      <a:pos x="284" y="170"/>
                    </a:cxn>
                    <a:cxn ang="0">
                      <a:pos x="268" y="160"/>
                    </a:cxn>
                    <a:cxn ang="0">
                      <a:pos x="256" y="138"/>
                    </a:cxn>
                    <a:cxn ang="0">
                      <a:pos x="250" y="132"/>
                    </a:cxn>
                    <a:cxn ang="0">
                      <a:pos x="248" y="122"/>
                    </a:cxn>
                    <a:cxn ang="0">
                      <a:pos x="236" y="116"/>
                    </a:cxn>
                    <a:cxn ang="0">
                      <a:pos x="240" y="96"/>
                    </a:cxn>
                    <a:cxn ang="0">
                      <a:pos x="220" y="86"/>
                    </a:cxn>
                    <a:cxn ang="0">
                      <a:pos x="210" y="70"/>
                    </a:cxn>
                    <a:cxn ang="0">
                      <a:pos x="190" y="54"/>
                    </a:cxn>
                    <a:cxn ang="0">
                      <a:pos x="168" y="38"/>
                    </a:cxn>
                    <a:cxn ang="0">
                      <a:pos x="156" y="34"/>
                    </a:cxn>
                    <a:cxn ang="0">
                      <a:pos x="120" y="16"/>
                    </a:cxn>
                    <a:cxn ang="0">
                      <a:pos x="102" y="4"/>
                    </a:cxn>
                    <a:cxn ang="0">
                      <a:pos x="96" y="0"/>
                    </a:cxn>
                    <a:cxn ang="0">
                      <a:pos x="70" y="10"/>
                    </a:cxn>
                    <a:cxn ang="0">
                      <a:pos x="56" y="32"/>
                    </a:cxn>
                    <a:cxn ang="0">
                      <a:pos x="46" y="28"/>
                    </a:cxn>
                  </a:cxnLst>
                  <a:rect l="0" t="0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04" name="Freeform 24"/>
                <p:cNvSpPr>
                  <a:spLocks/>
                </p:cNvSpPr>
                <p:nvPr userDrawn="1"/>
              </p:nvSpPr>
              <p:spPr bwMode="ltGray">
                <a:xfrm>
                  <a:off x="2820" y="866"/>
                  <a:ext cx="78" cy="64"/>
                </a:xfrm>
                <a:custGeom>
                  <a:avLst/>
                  <a:gdLst/>
                  <a:ahLst/>
                  <a:cxnLst>
                    <a:cxn ang="0">
                      <a:pos x="1" y="58"/>
                    </a:cxn>
                    <a:cxn ang="0">
                      <a:pos x="27" y="60"/>
                    </a:cxn>
                    <a:cxn ang="0">
                      <a:pos x="45" y="48"/>
                    </a:cxn>
                    <a:cxn ang="0">
                      <a:pos x="57" y="30"/>
                    </a:cxn>
                    <a:cxn ang="0">
                      <a:pos x="43" y="14"/>
                    </a:cxn>
                    <a:cxn ang="0">
                      <a:pos x="43" y="4"/>
                    </a:cxn>
                    <a:cxn ang="0">
                      <a:pos x="71" y="26"/>
                    </a:cxn>
                    <a:cxn ang="0">
                      <a:pos x="67" y="54"/>
                    </a:cxn>
                    <a:cxn ang="0">
                      <a:pos x="33" y="78"/>
                    </a:cxn>
                    <a:cxn ang="0">
                      <a:pos x="9" y="66"/>
                    </a:cxn>
                    <a:cxn ang="0">
                      <a:pos x="3" y="62"/>
                    </a:cxn>
                    <a:cxn ang="0">
                      <a:pos x="1" y="58"/>
                    </a:cxn>
                  </a:cxnLst>
                  <a:rect l="0" t="0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05" name="Freeform 25"/>
                <p:cNvSpPr>
                  <a:spLocks/>
                </p:cNvSpPr>
                <p:nvPr userDrawn="1"/>
              </p:nvSpPr>
              <p:spPr bwMode="ltGray">
                <a:xfrm>
                  <a:off x="2984" y="732"/>
                  <a:ext cx="19" cy="14"/>
                </a:xfrm>
                <a:custGeom>
                  <a:avLst/>
                  <a:gdLst/>
                  <a:ahLst/>
                  <a:cxnLst>
                    <a:cxn ang="0">
                      <a:pos x="3" y="4"/>
                    </a:cxn>
                    <a:cxn ang="0">
                      <a:pos x="3" y="14"/>
                    </a:cxn>
                    <a:cxn ang="0">
                      <a:pos x="3" y="4"/>
                    </a:cxn>
                  </a:cxnLst>
                  <a:rect l="0" t="0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06" name="Freeform 26"/>
                <p:cNvSpPr>
                  <a:spLocks/>
                </p:cNvSpPr>
                <p:nvPr userDrawn="1"/>
              </p:nvSpPr>
              <p:spPr bwMode="ltGray">
                <a:xfrm>
                  <a:off x="3083" y="830"/>
                  <a:ext cx="26" cy="19"/>
                </a:xfrm>
                <a:custGeom>
                  <a:avLst/>
                  <a:gdLst/>
                  <a:ahLst/>
                  <a:cxnLst>
                    <a:cxn ang="0">
                      <a:pos x="8" y="14"/>
                    </a:cxn>
                    <a:cxn ang="0">
                      <a:pos x="14" y="0"/>
                    </a:cxn>
                    <a:cxn ang="0">
                      <a:pos x="14" y="22"/>
                    </a:cxn>
                    <a:cxn ang="0">
                      <a:pos x="8" y="14"/>
                    </a:cxn>
                  </a:cxnLst>
                  <a:rect l="0" t="0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07" name="Freeform 27"/>
                <p:cNvSpPr>
                  <a:spLocks/>
                </p:cNvSpPr>
                <p:nvPr userDrawn="1"/>
              </p:nvSpPr>
              <p:spPr bwMode="ltGray">
                <a:xfrm>
                  <a:off x="2766" y="610"/>
                  <a:ext cx="19" cy="12"/>
                </a:xfrm>
                <a:custGeom>
                  <a:avLst/>
                  <a:gdLst/>
                  <a:ahLst/>
                  <a:cxnLst>
                    <a:cxn ang="0">
                      <a:pos x="7" y="12"/>
                    </a:cxn>
                    <a:cxn ang="0">
                      <a:pos x="17" y="2"/>
                    </a:cxn>
                    <a:cxn ang="0">
                      <a:pos x="9" y="12"/>
                    </a:cxn>
                    <a:cxn ang="0">
                      <a:pos x="7" y="12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08" name="Freeform 28"/>
                <p:cNvSpPr>
                  <a:spLocks/>
                </p:cNvSpPr>
                <p:nvPr userDrawn="1"/>
              </p:nvSpPr>
              <p:spPr bwMode="ltGray">
                <a:xfrm>
                  <a:off x="2600" y="712"/>
                  <a:ext cx="19" cy="12"/>
                </a:xfrm>
                <a:custGeom>
                  <a:avLst/>
                  <a:gdLst/>
                  <a:ahLst/>
                  <a:cxnLst>
                    <a:cxn ang="0">
                      <a:pos x="7" y="12"/>
                    </a:cxn>
                    <a:cxn ang="0">
                      <a:pos x="15" y="2"/>
                    </a:cxn>
                    <a:cxn ang="0">
                      <a:pos x="15" y="14"/>
                    </a:cxn>
                    <a:cxn ang="0">
                      <a:pos x="7" y="12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09" name="Freeform 29"/>
                <p:cNvSpPr>
                  <a:spLocks/>
                </p:cNvSpPr>
                <p:nvPr userDrawn="1"/>
              </p:nvSpPr>
              <p:spPr bwMode="ltGray">
                <a:xfrm>
                  <a:off x="2417" y="680"/>
                  <a:ext cx="80" cy="66"/>
                </a:xfrm>
                <a:custGeom>
                  <a:avLst/>
                  <a:gdLst/>
                  <a:ahLst/>
                  <a:cxnLst>
                    <a:cxn ang="0">
                      <a:pos x="0" y="50"/>
                    </a:cxn>
                    <a:cxn ang="0">
                      <a:pos x="14" y="24"/>
                    </a:cxn>
                    <a:cxn ang="0">
                      <a:pos x="26" y="20"/>
                    </a:cxn>
                    <a:cxn ang="0">
                      <a:pos x="48" y="18"/>
                    </a:cxn>
                    <a:cxn ang="0">
                      <a:pos x="58" y="0"/>
                    </a:cxn>
                    <a:cxn ang="0">
                      <a:pos x="80" y="40"/>
                    </a:cxn>
                    <a:cxn ang="0">
                      <a:pos x="70" y="56"/>
                    </a:cxn>
                    <a:cxn ang="0">
                      <a:pos x="54" y="62"/>
                    </a:cxn>
                    <a:cxn ang="0">
                      <a:pos x="48" y="80"/>
                    </a:cxn>
                    <a:cxn ang="0">
                      <a:pos x="32" y="68"/>
                    </a:cxn>
                    <a:cxn ang="0">
                      <a:pos x="38" y="52"/>
                    </a:cxn>
                    <a:cxn ang="0">
                      <a:pos x="30" y="28"/>
                    </a:cxn>
                    <a:cxn ang="0">
                      <a:pos x="20" y="48"/>
                    </a:cxn>
                    <a:cxn ang="0">
                      <a:pos x="8" y="56"/>
                    </a:cxn>
                    <a:cxn ang="0">
                      <a:pos x="0" y="50"/>
                    </a:cxn>
                  </a:cxnLst>
                  <a:rect l="0" t="0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10" name="Freeform 30"/>
                <p:cNvSpPr>
                  <a:spLocks/>
                </p:cNvSpPr>
                <p:nvPr userDrawn="1"/>
              </p:nvSpPr>
              <p:spPr bwMode="ltGray">
                <a:xfrm>
                  <a:off x="2391" y="541"/>
                  <a:ext cx="94" cy="142"/>
                </a:xfrm>
                <a:custGeom>
                  <a:avLst/>
                  <a:gdLst/>
                  <a:ahLst/>
                  <a:cxnLst>
                    <a:cxn ang="0">
                      <a:pos x="14" y="96"/>
                    </a:cxn>
                    <a:cxn ang="0">
                      <a:pos x="26" y="128"/>
                    </a:cxn>
                    <a:cxn ang="0">
                      <a:pos x="32" y="108"/>
                    </a:cxn>
                    <a:cxn ang="0">
                      <a:pos x="52" y="100"/>
                    </a:cxn>
                    <a:cxn ang="0">
                      <a:pos x="46" y="124"/>
                    </a:cxn>
                    <a:cxn ang="0">
                      <a:pos x="66" y="126"/>
                    </a:cxn>
                    <a:cxn ang="0">
                      <a:pos x="76" y="142"/>
                    </a:cxn>
                    <a:cxn ang="0">
                      <a:pos x="58" y="148"/>
                    </a:cxn>
                    <a:cxn ang="0">
                      <a:pos x="74" y="174"/>
                    </a:cxn>
                    <a:cxn ang="0">
                      <a:pos x="84" y="154"/>
                    </a:cxn>
                    <a:cxn ang="0">
                      <a:pos x="82" y="112"/>
                    </a:cxn>
                    <a:cxn ang="0">
                      <a:pos x="60" y="106"/>
                    </a:cxn>
                    <a:cxn ang="0">
                      <a:pos x="50" y="82"/>
                    </a:cxn>
                    <a:cxn ang="0">
                      <a:pos x="34" y="82"/>
                    </a:cxn>
                    <a:cxn ang="0">
                      <a:pos x="30" y="70"/>
                    </a:cxn>
                    <a:cxn ang="0">
                      <a:pos x="42" y="42"/>
                    </a:cxn>
                    <a:cxn ang="0">
                      <a:pos x="30" y="0"/>
                    </a:cxn>
                    <a:cxn ang="0">
                      <a:pos x="18" y="22"/>
                    </a:cxn>
                    <a:cxn ang="0">
                      <a:pos x="4" y="46"/>
                    </a:cxn>
                    <a:cxn ang="0">
                      <a:pos x="14" y="76"/>
                    </a:cxn>
                    <a:cxn ang="0">
                      <a:pos x="14" y="96"/>
                    </a:cxn>
                  </a:cxnLst>
                  <a:rect l="0" t="0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11" name="Freeform 31"/>
                <p:cNvSpPr>
                  <a:spLocks/>
                </p:cNvSpPr>
                <p:nvPr userDrawn="1"/>
              </p:nvSpPr>
              <p:spPr bwMode="ltGray">
                <a:xfrm>
                  <a:off x="2415" y="644"/>
                  <a:ext cx="32" cy="41"/>
                </a:xfrm>
                <a:custGeom>
                  <a:avLst/>
                  <a:gdLst/>
                  <a:ahLst/>
                  <a:cxnLst>
                    <a:cxn ang="0">
                      <a:pos x="6" y="24"/>
                    </a:cxn>
                    <a:cxn ang="0">
                      <a:pos x="12" y="0"/>
                    </a:cxn>
                    <a:cxn ang="0">
                      <a:pos x="20" y="16"/>
                    </a:cxn>
                    <a:cxn ang="0">
                      <a:pos x="22" y="24"/>
                    </a:cxn>
                    <a:cxn ang="0">
                      <a:pos x="28" y="26"/>
                    </a:cxn>
                    <a:cxn ang="0">
                      <a:pos x="32" y="38"/>
                    </a:cxn>
                    <a:cxn ang="0">
                      <a:pos x="18" y="50"/>
                    </a:cxn>
                    <a:cxn ang="0">
                      <a:pos x="6" y="24"/>
                    </a:cxn>
                  </a:cxnLst>
                  <a:rect l="0" t="0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12" name="Freeform 32"/>
                <p:cNvSpPr>
                  <a:spLocks/>
                </p:cNvSpPr>
                <p:nvPr userDrawn="1"/>
              </p:nvSpPr>
              <p:spPr bwMode="ltGray">
                <a:xfrm>
                  <a:off x="2349" y="654"/>
                  <a:ext cx="45" cy="41"/>
                </a:xfrm>
                <a:custGeom>
                  <a:avLst/>
                  <a:gdLst/>
                  <a:ahLst/>
                  <a:cxnLst>
                    <a:cxn ang="0">
                      <a:pos x="0" y="44"/>
                    </a:cxn>
                    <a:cxn ang="0">
                      <a:pos x="22" y="20"/>
                    </a:cxn>
                    <a:cxn ang="0">
                      <a:pos x="36" y="0"/>
                    </a:cxn>
                    <a:cxn ang="0">
                      <a:pos x="24" y="28"/>
                    </a:cxn>
                    <a:cxn ang="0">
                      <a:pos x="2" y="50"/>
                    </a:cxn>
                    <a:cxn ang="0">
                      <a:pos x="0" y="44"/>
                    </a:cxn>
                  </a:cxnLst>
                  <a:rect l="0" t="0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13" name="Freeform 33"/>
                <p:cNvSpPr>
                  <a:spLocks/>
                </p:cNvSpPr>
                <p:nvPr userDrawn="1"/>
              </p:nvSpPr>
              <p:spPr bwMode="ltGray">
                <a:xfrm>
                  <a:off x="4808" y="597"/>
                  <a:ext cx="701" cy="438"/>
                </a:xfrm>
                <a:custGeom>
                  <a:avLst/>
                  <a:gdLst/>
                  <a:ahLst/>
                  <a:cxnLst>
                    <a:cxn ang="0">
                      <a:pos x="21" y="280"/>
                    </a:cxn>
                    <a:cxn ang="0">
                      <a:pos x="24" y="250"/>
                    </a:cxn>
                    <a:cxn ang="0">
                      <a:pos x="22" y="245"/>
                    </a:cxn>
                    <a:cxn ang="0">
                      <a:pos x="16" y="218"/>
                    </a:cxn>
                    <a:cxn ang="0">
                      <a:pos x="4" y="215"/>
                    </a:cxn>
                    <a:cxn ang="0">
                      <a:pos x="0" y="191"/>
                    </a:cxn>
                    <a:cxn ang="0">
                      <a:pos x="12" y="180"/>
                    </a:cxn>
                    <a:cxn ang="0">
                      <a:pos x="6" y="165"/>
                    </a:cxn>
                    <a:cxn ang="0">
                      <a:pos x="2" y="160"/>
                    </a:cxn>
                    <a:cxn ang="0">
                      <a:pos x="28" y="120"/>
                    </a:cxn>
                    <a:cxn ang="0">
                      <a:pos x="44" y="96"/>
                    </a:cxn>
                    <a:cxn ang="0">
                      <a:pos x="42" y="70"/>
                    </a:cxn>
                    <a:cxn ang="0">
                      <a:pos x="24" y="43"/>
                    </a:cxn>
                    <a:cxn ang="0">
                      <a:pos x="20" y="32"/>
                    </a:cxn>
                    <a:cxn ang="0">
                      <a:pos x="26" y="36"/>
                    </a:cxn>
                    <a:cxn ang="0">
                      <a:pos x="48" y="35"/>
                    </a:cxn>
                    <a:cxn ang="0">
                      <a:pos x="64" y="11"/>
                    </a:cxn>
                    <a:cxn ang="0">
                      <a:pos x="82" y="0"/>
                    </a:cxn>
                    <a:cxn ang="0">
                      <a:pos x="88" y="2"/>
                    </a:cxn>
                    <a:cxn ang="0">
                      <a:pos x="92" y="9"/>
                    </a:cxn>
                    <a:cxn ang="0">
                      <a:pos x="98" y="5"/>
                    </a:cxn>
                    <a:cxn ang="0">
                      <a:pos x="110" y="8"/>
                    </a:cxn>
                    <a:cxn ang="0">
                      <a:pos x="116" y="9"/>
                    </a:cxn>
                    <a:cxn ang="0">
                      <a:pos x="141" y="14"/>
                    </a:cxn>
                    <a:cxn ang="0">
                      <a:pos x="155" y="24"/>
                    </a:cxn>
                    <a:cxn ang="0">
                      <a:pos x="167" y="17"/>
                    </a:cxn>
                    <a:cxn ang="0">
                      <a:pos x="173" y="14"/>
                    </a:cxn>
                    <a:cxn ang="0">
                      <a:pos x="195" y="14"/>
                    </a:cxn>
                    <a:cxn ang="0">
                      <a:pos x="211" y="32"/>
                    </a:cxn>
                    <a:cxn ang="0">
                      <a:pos x="231" y="59"/>
                    </a:cxn>
                    <a:cxn ang="0">
                      <a:pos x="245" y="70"/>
                    </a:cxn>
                    <a:cxn ang="0">
                      <a:pos x="257" y="68"/>
                    </a:cxn>
                    <a:cxn ang="0">
                      <a:pos x="270" y="65"/>
                    </a:cxn>
                    <a:cxn ang="0">
                      <a:pos x="290" y="71"/>
                    </a:cxn>
                    <a:cxn ang="0">
                      <a:pos x="300" y="81"/>
                    </a:cxn>
                    <a:cxn ang="0">
                      <a:pos x="308" y="90"/>
                    </a:cxn>
                    <a:cxn ang="0">
                      <a:pos x="318" y="111"/>
                    </a:cxn>
                    <a:cxn ang="0">
                      <a:pos x="322" y="120"/>
                    </a:cxn>
                    <a:cxn ang="0">
                      <a:pos x="324" y="125"/>
                    </a:cxn>
                    <a:cxn ang="0">
                      <a:pos x="310" y="142"/>
                    </a:cxn>
                    <a:cxn ang="0">
                      <a:pos x="322" y="141"/>
                    </a:cxn>
                    <a:cxn ang="0">
                      <a:pos x="342" y="155"/>
                    </a:cxn>
                    <a:cxn ang="0">
                      <a:pos x="364" y="157"/>
                    </a:cxn>
                    <a:cxn ang="0">
                      <a:pos x="380" y="168"/>
                    </a:cxn>
                    <a:cxn ang="0">
                      <a:pos x="382" y="172"/>
                    </a:cxn>
                    <a:cxn ang="0">
                      <a:pos x="382" y="176"/>
                    </a:cxn>
                    <a:cxn ang="0">
                      <a:pos x="394" y="172"/>
                    </a:cxn>
                    <a:cxn ang="0">
                      <a:pos x="400" y="171"/>
                    </a:cxn>
                    <a:cxn ang="0">
                      <a:pos x="439" y="185"/>
                    </a:cxn>
                    <a:cxn ang="0">
                      <a:pos x="447" y="199"/>
                    </a:cxn>
                    <a:cxn ang="0">
                      <a:pos x="465" y="201"/>
                    </a:cxn>
                    <a:cxn ang="0">
                      <a:pos x="471" y="215"/>
                    </a:cxn>
                    <a:cxn ang="0">
                      <a:pos x="451" y="258"/>
                    </a:cxn>
                    <a:cxn ang="0">
                      <a:pos x="435" y="281"/>
                    </a:cxn>
                  </a:cxnLst>
                  <a:rect l="0" t="0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14" name="Freeform 34"/>
                <p:cNvSpPr>
                  <a:spLocks/>
                </p:cNvSpPr>
                <p:nvPr userDrawn="1"/>
              </p:nvSpPr>
              <p:spPr bwMode="ltGray">
                <a:xfrm>
                  <a:off x="3880" y="-7"/>
                  <a:ext cx="984" cy="692"/>
                </a:xfrm>
                <a:custGeom>
                  <a:avLst/>
                  <a:gdLst/>
                  <a:ahLst/>
                  <a:cxnLst>
                    <a:cxn ang="0">
                      <a:pos x="406" y="6"/>
                    </a:cxn>
                    <a:cxn ang="0">
                      <a:pos x="502" y="34"/>
                    </a:cxn>
                    <a:cxn ang="0">
                      <a:pos x="550" y="38"/>
                    </a:cxn>
                    <a:cxn ang="0">
                      <a:pos x="578" y="130"/>
                    </a:cxn>
                    <a:cxn ang="0">
                      <a:pos x="586" y="90"/>
                    </a:cxn>
                    <a:cxn ang="0">
                      <a:pos x="606" y="70"/>
                    </a:cxn>
                    <a:cxn ang="0">
                      <a:pos x="642" y="126"/>
                    </a:cxn>
                    <a:cxn ang="0">
                      <a:pos x="682" y="98"/>
                    </a:cxn>
                    <a:cxn ang="0">
                      <a:pos x="706" y="86"/>
                    </a:cxn>
                    <a:cxn ang="0">
                      <a:pos x="762" y="2"/>
                    </a:cxn>
                    <a:cxn ang="0">
                      <a:pos x="798" y="70"/>
                    </a:cxn>
                    <a:cxn ang="0">
                      <a:pos x="798" y="130"/>
                    </a:cxn>
                    <a:cxn ang="0">
                      <a:pos x="790" y="158"/>
                    </a:cxn>
                    <a:cxn ang="0">
                      <a:pos x="766" y="162"/>
                    </a:cxn>
                    <a:cxn ang="0">
                      <a:pos x="762" y="186"/>
                    </a:cxn>
                    <a:cxn ang="0">
                      <a:pos x="802" y="226"/>
                    </a:cxn>
                    <a:cxn ang="0">
                      <a:pos x="786" y="322"/>
                    </a:cxn>
                    <a:cxn ang="0">
                      <a:pos x="830" y="414"/>
                    </a:cxn>
                    <a:cxn ang="0">
                      <a:pos x="854" y="450"/>
                    </a:cxn>
                    <a:cxn ang="0">
                      <a:pos x="830" y="450"/>
                    </a:cxn>
                    <a:cxn ang="0">
                      <a:pos x="746" y="378"/>
                    </a:cxn>
                    <a:cxn ang="0">
                      <a:pos x="678" y="402"/>
                    </a:cxn>
                    <a:cxn ang="0">
                      <a:pos x="590" y="442"/>
                    </a:cxn>
                    <a:cxn ang="0">
                      <a:pos x="642" y="578"/>
                    </a:cxn>
                    <a:cxn ang="0">
                      <a:pos x="710" y="610"/>
                    </a:cxn>
                    <a:cxn ang="0">
                      <a:pos x="738" y="550"/>
                    </a:cxn>
                    <a:cxn ang="0">
                      <a:pos x="774" y="570"/>
                    </a:cxn>
                    <a:cxn ang="0">
                      <a:pos x="766" y="630"/>
                    </a:cxn>
                    <a:cxn ang="0">
                      <a:pos x="802" y="670"/>
                    </a:cxn>
                    <a:cxn ang="0">
                      <a:pos x="838" y="658"/>
                    </a:cxn>
                    <a:cxn ang="0">
                      <a:pos x="922" y="806"/>
                    </a:cxn>
                    <a:cxn ang="0">
                      <a:pos x="942" y="826"/>
                    </a:cxn>
                    <a:cxn ang="0">
                      <a:pos x="874" y="810"/>
                    </a:cxn>
                    <a:cxn ang="0">
                      <a:pos x="830" y="758"/>
                    </a:cxn>
                    <a:cxn ang="0">
                      <a:pos x="778" y="710"/>
                    </a:cxn>
                    <a:cxn ang="0">
                      <a:pos x="702" y="662"/>
                    </a:cxn>
                    <a:cxn ang="0">
                      <a:pos x="614" y="646"/>
                    </a:cxn>
                    <a:cxn ang="0">
                      <a:pos x="506" y="594"/>
                    </a:cxn>
                    <a:cxn ang="0">
                      <a:pos x="462" y="506"/>
                    </a:cxn>
                    <a:cxn ang="0">
                      <a:pos x="430" y="462"/>
                    </a:cxn>
                    <a:cxn ang="0">
                      <a:pos x="382" y="430"/>
                    </a:cxn>
                    <a:cxn ang="0">
                      <a:pos x="342" y="370"/>
                    </a:cxn>
                    <a:cxn ang="0">
                      <a:pos x="354" y="414"/>
                    </a:cxn>
                    <a:cxn ang="0">
                      <a:pos x="418" y="494"/>
                    </a:cxn>
                    <a:cxn ang="0">
                      <a:pos x="422" y="526"/>
                    </a:cxn>
                    <a:cxn ang="0">
                      <a:pos x="394" y="498"/>
                    </a:cxn>
                    <a:cxn ang="0">
                      <a:pos x="354" y="466"/>
                    </a:cxn>
                    <a:cxn ang="0">
                      <a:pos x="314" y="402"/>
                    </a:cxn>
                    <a:cxn ang="0">
                      <a:pos x="266" y="346"/>
                    </a:cxn>
                    <a:cxn ang="0">
                      <a:pos x="210" y="314"/>
                    </a:cxn>
                    <a:cxn ang="0">
                      <a:pos x="154" y="238"/>
                    </a:cxn>
                    <a:cxn ang="0">
                      <a:pos x="66" y="66"/>
                    </a:cxn>
                    <a:cxn ang="0">
                      <a:pos x="34" y="38"/>
                    </a:cxn>
                    <a:cxn ang="0">
                      <a:pos x="46" y="22"/>
                    </a:cxn>
                    <a:cxn ang="0">
                      <a:pos x="102" y="70"/>
                    </a:cxn>
                  </a:cxnLst>
                  <a:rect l="0" t="0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15" name="Freeform 35"/>
                <p:cNvSpPr>
                  <a:spLocks/>
                </p:cNvSpPr>
                <p:nvPr userDrawn="1"/>
              </p:nvSpPr>
              <p:spPr bwMode="ltGray">
                <a:xfrm>
                  <a:off x="3577" y="490"/>
                  <a:ext cx="36" cy="39"/>
                </a:xfrm>
                <a:custGeom>
                  <a:avLst/>
                  <a:gdLst/>
                  <a:ahLst/>
                  <a:cxnLst>
                    <a:cxn ang="0">
                      <a:pos x="6" y="28"/>
                    </a:cxn>
                    <a:cxn ang="0">
                      <a:pos x="10" y="48"/>
                    </a:cxn>
                    <a:cxn ang="0">
                      <a:pos x="6" y="28"/>
                    </a:cxn>
                  </a:cxnLst>
                  <a:rect l="0" t="0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16" name="Freeform 36"/>
                <p:cNvSpPr>
                  <a:spLocks/>
                </p:cNvSpPr>
                <p:nvPr userDrawn="1"/>
              </p:nvSpPr>
              <p:spPr bwMode="ltGray">
                <a:xfrm>
                  <a:off x="3549" y="475"/>
                  <a:ext cx="38" cy="29"/>
                </a:xfrm>
                <a:custGeom>
                  <a:avLst/>
                  <a:gdLst/>
                  <a:ahLst/>
                  <a:cxnLst>
                    <a:cxn ang="0">
                      <a:pos x="0" y="5"/>
                    </a:cxn>
                    <a:cxn ang="0">
                      <a:pos x="12" y="1"/>
                    </a:cxn>
                    <a:cxn ang="0">
                      <a:pos x="36" y="17"/>
                    </a:cxn>
                    <a:cxn ang="0">
                      <a:pos x="8" y="17"/>
                    </a:cxn>
                    <a:cxn ang="0">
                      <a:pos x="0" y="5"/>
                    </a:cxn>
                  </a:cxnLst>
                  <a:rect l="0" t="0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17" name="Freeform 37"/>
                <p:cNvSpPr>
                  <a:spLocks/>
                </p:cNvSpPr>
                <p:nvPr userDrawn="1"/>
              </p:nvSpPr>
              <p:spPr bwMode="ltGray">
                <a:xfrm>
                  <a:off x="4686" y="394"/>
                  <a:ext cx="171" cy="81"/>
                </a:xfrm>
                <a:custGeom>
                  <a:avLst/>
                  <a:gdLst/>
                  <a:ahLst/>
                  <a:cxnLst>
                    <a:cxn ang="0">
                      <a:pos x="0" y="49"/>
                    </a:cxn>
                    <a:cxn ang="0">
                      <a:pos x="28" y="25"/>
                    </a:cxn>
                    <a:cxn ang="0">
                      <a:pos x="56" y="21"/>
                    </a:cxn>
                    <a:cxn ang="0">
                      <a:pos x="80" y="9"/>
                    </a:cxn>
                    <a:cxn ang="0">
                      <a:pos x="64" y="25"/>
                    </a:cxn>
                    <a:cxn ang="0">
                      <a:pos x="124" y="49"/>
                    </a:cxn>
                    <a:cxn ang="0">
                      <a:pos x="160" y="65"/>
                    </a:cxn>
                    <a:cxn ang="0">
                      <a:pos x="116" y="77"/>
                    </a:cxn>
                    <a:cxn ang="0">
                      <a:pos x="88" y="57"/>
                    </a:cxn>
                    <a:cxn ang="0">
                      <a:pos x="76" y="53"/>
                    </a:cxn>
                    <a:cxn ang="0">
                      <a:pos x="24" y="41"/>
                    </a:cxn>
                    <a:cxn ang="0">
                      <a:pos x="0" y="49"/>
                    </a:cxn>
                  </a:cxnLst>
                  <a:rect l="0" t="0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18" name="Freeform 38"/>
                <p:cNvSpPr>
                  <a:spLocks/>
                </p:cNvSpPr>
                <p:nvPr userDrawn="1"/>
              </p:nvSpPr>
              <p:spPr bwMode="ltGray">
                <a:xfrm>
                  <a:off x="4867" y="460"/>
                  <a:ext cx="138" cy="3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2" y="4"/>
                    </a:cxn>
                    <a:cxn ang="0">
                      <a:pos x="88" y="24"/>
                    </a:cxn>
                    <a:cxn ang="0">
                      <a:pos x="112" y="20"/>
                    </a:cxn>
                    <a:cxn ang="0">
                      <a:pos x="108" y="44"/>
                    </a:cxn>
                    <a:cxn ang="0">
                      <a:pos x="64" y="40"/>
                    </a:cxn>
                    <a:cxn ang="0">
                      <a:pos x="0" y="36"/>
                    </a:cxn>
                    <a:cxn ang="0">
                      <a:pos x="28" y="2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19" name="Freeform 39"/>
                <p:cNvSpPr>
                  <a:spLocks/>
                </p:cNvSpPr>
                <p:nvPr userDrawn="1"/>
              </p:nvSpPr>
              <p:spPr bwMode="ltGray">
                <a:xfrm>
                  <a:off x="4794" y="480"/>
                  <a:ext cx="56" cy="34"/>
                </a:xfrm>
                <a:custGeom>
                  <a:avLst/>
                  <a:gdLst/>
                  <a:ahLst/>
                  <a:cxnLst>
                    <a:cxn ang="0">
                      <a:pos x="17" y="25"/>
                    </a:cxn>
                    <a:cxn ang="0">
                      <a:pos x="37" y="13"/>
                    </a:cxn>
                    <a:cxn ang="0">
                      <a:pos x="17" y="25"/>
                    </a:cxn>
                  </a:cxnLst>
                  <a:rect l="0" t="0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20" name="Freeform 40"/>
                <p:cNvSpPr>
                  <a:spLocks/>
                </p:cNvSpPr>
                <p:nvPr userDrawn="1"/>
              </p:nvSpPr>
              <p:spPr bwMode="ltGray">
                <a:xfrm>
                  <a:off x="4757" y="375"/>
                  <a:ext cx="37" cy="44"/>
                </a:xfrm>
                <a:custGeom>
                  <a:avLst/>
                  <a:gdLst/>
                  <a:ahLst/>
                  <a:cxnLst>
                    <a:cxn ang="0">
                      <a:pos x="19" y="32"/>
                    </a:cxn>
                    <a:cxn ang="0">
                      <a:pos x="19" y="0"/>
                    </a:cxn>
                    <a:cxn ang="0">
                      <a:pos x="19" y="32"/>
                    </a:cxn>
                  </a:cxnLst>
                  <a:rect l="0" t="0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21" name="Freeform 41"/>
                <p:cNvSpPr>
                  <a:spLocks/>
                </p:cNvSpPr>
                <p:nvPr userDrawn="1"/>
              </p:nvSpPr>
              <p:spPr bwMode="ltGray">
                <a:xfrm>
                  <a:off x="5054" y="507"/>
                  <a:ext cx="45" cy="66"/>
                </a:xfrm>
                <a:custGeom>
                  <a:avLst/>
                  <a:gdLst/>
                  <a:ahLst/>
                  <a:cxnLst>
                    <a:cxn ang="0">
                      <a:pos x="4" y="9"/>
                    </a:cxn>
                    <a:cxn ang="0">
                      <a:pos x="20" y="33"/>
                    </a:cxn>
                    <a:cxn ang="0">
                      <a:pos x="24" y="49"/>
                    </a:cxn>
                    <a:cxn ang="0">
                      <a:pos x="36" y="53"/>
                    </a:cxn>
                    <a:cxn ang="0">
                      <a:pos x="24" y="73"/>
                    </a:cxn>
                    <a:cxn ang="0">
                      <a:pos x="0" y="21"/>
                    </a:cxn>
                    <a:cxn ang="0">
                      <a:pos x="4" y="9"/>
                    </a:cxn>
                  </a:cxnLst>
                  <a:rect l="0" t="0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22" name="Freeform 42"/>
                <p:cNvSpPr>
                  <a:spLocks/>
                </p:cNvSpPr>
                <p:nvPr userDrawn="1"/>
              </p:nvSpPr>
              <p:spPr bwMode="ltGray">
                <a:xfrm>
                  <a:off x="4260" y="6"/>
                  <a:ext cx="480" cy="100"/>
                </a:xfrm>
                <a:custGeom>
                  <a:avLst/>
                  <a:gdLst/>
                  <a:ahLst/>
                  <a:cxnLst>
                    <a:cxn ang="0">
                      <a:pos x="220" y="1"/>
                    </a:cxn>
                    <a:cxn ang="0">
                      <a:pos x="231" y="8"/>
                    </a:cxn>
                    <a:cxn ang="0">
                      <a:pos x="235" y="0"/>
                    </a:cxn>
                    <a:cxn ang="0">
                      <a:pos x="265" y="0"/>
                    </a:cxn>
                    <a:cxn ang="0">
                      <a:pos x="287" y="17"/>
                    </a:cxn>
                    <a:cxn ang="0">
                      <a:pos x="319" y="10"/>
                    </a:cxn>
                    <a:cxn ang="0">
                      <a:pos x="314" y="29"/>
                    </a:cxn>
                    <a:cxn ang="0">
                      <a:pos x="298" y="46"/>
                    </a:cxn>
                    <a:cxn ang="0">
                      <a:pos x="295" y="29"/>
                    </a:cxn>
                    <a:cxn ang="0">
                      <a:pos x="287" y="31"/>
                    </a:cxn>
                    <a:cxn ang="0">
                      <a:pos x="279" y="29"/>
                    </a:cxn>
                    <a:cxn ang="0">
                      <a:pos x="263" y="21"/>
                    </a:cxn>
                    <a:cxn ang="0">
                      <a:pos x="228" y="38"/>
                    </a:cxn>
                    <a:cxn ang="0">
                      <a:pos x="201" y="44"/>
                    </a:cxn>
                    <a:cxn ang="0">
                      <a:pos x="212" y="57"/>
                    </a:cxn>
                    <a:cxn ang="0">
                      <a:pos x="188" y="63"/>
                    </a:cxn>
                    <a:cxn ang="0">
                      <a:pos x="169" y="61"/>
                    </a:cxn>
                    <a:cxn ang="0">
                      <a:pos x="177" y="57"/>
                    </a:cxn>
                    <a:cxn ang="0">
                      <a:pos x="171" y="40"/>
                    </a:cxn>
                    <a:cxn ang="0">
                      <a:pos x="169" y="31"/>
                    </a:cxn>
                    <a:cxn ang="0">
                      <a:pos x="158" y="23"/>
                    </a:cxn>
                    <a:cxn ang="0">
                      <a:pos x="142" y="27"/>
                    </a:cxn>
                    <a:cxn ang="0">
                      <a:pos x="134" y="27"/>
                    </a:cxn>
                    <a:cxn ang="0">
                      <a:pos x="123" y="25"/>
                    </a:cxn>
                    <a:cxn ang="0">
                      <a:pos x="83" y="2"/>
                    </a:cxn>
                    <a:cxn ang="0">
                      <a:pos x="59" y="14"/>
                    </a:cxn>
                    <a:cxn ang="0">
                      <a:pos x="1" y="0"/>
                    </a:cxn>
                    <a:cxn ang="0">
                      <a:pos x="220" y="1"/>
                    </a:cxn>
                  </a:cxnLst>
                  <a:rect l="0" t="0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23" name="Freeform 43"/>
                <p:cNvSpPr>
                  <a:spLocks/>
                </p:cNvSpPr>
                <p:nvPr userDrawn="1"/>
              </p:nvSpPr>
              <p:spPr bwMode="ltGray">
                <a:xfrm>
                  <a:off x="3835" y="3"/>
                  <a:ext cx="446" cy="49"/>
                </a:xfrm>
                <a:custGeom>
                  <a:avLst/>
                  <a:gdLst/>
                  <a:ahLst/>
                  <a:cxnLst>
                    <a:cxn ang="0">
                      <a:pos x="105" y="31"/>
                    </a:cxn>
                    <a:cxn ang="0">
                      <a:pos x="30" y="1"/>
                    </a:cxn>
                    <a:cxn ang="0">
                      <a:pos x="285" y="0"/>
                    </a:cxn>
                    <a:cxn ang="0">
                      <a:pos x="296" y="14"/>
                    </a:cxn>
                    <a:cxn ang="0">
                      <a:pos x="264" y="16"/>
                    </a:cxn>
                    <a:cxn ang="0">
                      <a:pos x="105" y="31"/>
                    </a:cxn>
                  </a:cxnLst>
                  <a:rect l="0" t="0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24" name="Freeform 44"/>
                <p:cNvSpPr>
                  <a:spLocks/>
                </p:cNvSpPr>
                <p:nvPr userDrawn="1"/>
              </p:nvSpPr>
              <p:spPr bwMode="ltGray">
                <a:xfrm>
                  <a:off x="2853" y="74"/>
                  <a:ext cx="42" cy="25"/>
                </a:xfrm>
                <a:custGeom>
                  <a:avLst/>
                  <a:gdLst/>
                  <a:ahLst/>
                  <a:cxnLst>
                    <a:cxn ang="0">
                      <a:pos x="0" y="25"/>
                    </a:cxn>
                    <a:cxn ang="0">
                      <a:pos x="12" y="29"/>
                    </a:cxn>
                    <a:cxn ang="0">
                      <a:pos x="0" y="25"/>
                    </a:cxn>
                  </a:cxnLst>
                  <a:rect l="0" t="0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25" name="Freeform 45"/>
                <p:cNvSpPr>
                  <a:spLocks/>
                </p:cNvSpPr>
                <p:nvPr userDrawn="1"/>
              </p:nvSpPr>
              <p:spPr bwMode="ltGray">
                <a:xfrm>
                  <a:off x="1704" y="3"/>
                  <a:ext cx="1022" cy="372"/>
                </a:xfrm>
                <a:custGeom>
                  <a:avLst/>
                  <a:gdLst/>
                  <a:ahLst/>
                  <a:cxnLst>
                    <a:cxn ang="0">
                      <a:pos x="73" y="1"/>
                    </a:cxn>
                    <a:cxn ang="0">
                      <a:pos x="436" y="0"/>
                    </a:cxn>
                    <a:cxn ang="0">
                      <a:pos x="416" y="54"/>
                    </a:cxn>
                    <a:cxn ang="0">
                      <a:pos x="397" y="68"/>
                    </a:cxn>
                    <a:cxn ang="0">
                      <a:pos x="392" y="70"/>
                    </a:cxn>
                    <a:cxn ang="0">
                      <a:pos x="375" y="73"/>
                    </a:cxn>
                    <a:cxn ang="0">
                      <a:pos x="361" y="88"/>
                    </a:cxn>
                    <a:cxn ang="0">
                      <a:pos x="362" y="99"/>
                    </a:cxn>
                    <a:cxn ang="0">
                      <a:pos x="364" y="107"/>
                    </a:cxn>
                    <a:cxn ang="0">
                      <a:pos x="366" y="113"/>
                    </a:cxn>
                    <a:cxn ang="0">
                      <a:pos x="362" y="122"/>
                    </a:cxn>
                    <a:cxn ang="0">
                      <a:pos x="351" y="120"/>
                    </a:cxn>
                    <a:cxn ang="0">
                      <a:pos x="342" y="129"/>
                    </a:cxn>
                    <a:cxn ang="0">
                      <a:pos x="347" y="105"/>
                    </a:cxn>
                    <a:cxn ang="0">
                      <a:pos x="338" y="100"/>
                    </a:cxn>
                    <a:cxn ang="0">
                      <a:pos x="344" y="93"/>
                    </a:cxn>
                    <a:cxn ang="0">
                      <a:pos x="342" y="89"/>
                    </a:cxn>
                    <a:cxn ang="0">
                      <a:pos x="320" y="94"/>
                    </a:cxn>
                    <a:cxn ang="0">
                      <a:pos x="317" y="85"/>
                    </a:cxn>
                    <a:cxn ang="0">
                      <a:pos x="297" y="94"/>
                    </a:cxn>
                    <a:cxn ang="0">
                      <a:pos x="320" y="103"/>
                    </a:cxn>
                    <a:cxn ang="0">
                      <a:pos x="305" y="117"/>
                    </a:cxn>
                    <a:cxn ang="0">
                      <a:pos x="311" y="126"/>
                    </a:cxn>
                    <a:cxn ang="0">
                      <a:pos x="315" y="138"/>
                    </a:cxn>
                    <a:cxn ang="0">
                      <a:pos x="309" y="139"/>
                    </a:cxn>
                    <a:cxn ang="0">
                      <a:pos x="314" y="144"/>
                    </a:cxn>
                    <a:cxn ang="0">
                      <a:pos x="307" y="152"/>
                    </a:cxn>
                    <a:cxn ang="0">
                      <a:pos x="0" y="149"/>
                    </a:cxn>
                    <a:cxn ang="0">
                      <a:pos x="73" y="1"/>
                    </a:cxn>
                  </a:cxnLst>
                  <a:rect l="0" t="0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26" name="Freeform 46"/>
                <p:cNvSpPr>
                  <a:spLocks/>
                </p:cNvSpPr>
                <p:nvPr userDrawn="1"/>
              </p:nvSpPr>
              <p:spPr bwMode="ltGray">
                <a:xfrm>
                  <a:off x="2729" y="-9"/>
                  <a:ext cx="47" cy="134"/>
                </a:xfrm>
                <a:custGeom>
                  <a:avLst/>
                  <a:gdLst/>
                  <a:ahLst/>
                  <a:cxnLst>
                    <a:cxn ang="0">
                      <a:pos x="5" y="156"/>
                    </a:cxn>
                    <a:cxn ang="0">
                      <a:pos x="15" y="108"/>
                    </a:cxn>
                    <a:cxn ang="0">
                      <a:pos x="17" y="68"/>
                    </a:cxn>
                    <a:cxn ang="0">
                      <a:pos x="11" y="40"/>
                    </a:cxn>
                    <a:cxn ang="0">
                      <a:pos x="17" y="12"/>
                    </a:cxn>
                    <a:cxn ang="0">
                      <a:pos x="21" y="0"/>
                    </a:cxn>
                    <a:cxn ang="0">
                      <a:pos x="31" y="30"/>
                    </a:cxn>
                    <a:cxn ang="0">
                      <a:pos x="47" y="98"/>
                    </a:cxn>
                    <a:cxn ang="0">
                      <a:pos x="31" y="108"/>
                    </a:cxn>
                    <a:cxn ang="0">
                      <a:pos x="23" y="126"/>
                    </a:cxn>
                    <a:cxn ang="0">
                      <a:pos x="21" y="132"/>
                    </a:cxn>
                    <a:cxn ang="0">
                      <a:pos x="27" y="134"/>
                    </a:cxn>
                    <a:cxn ang="0">
                      <a:pos x="31" y="146"/>
                    </a:cxn>
                    <a:cxn ang="0">
                      <a:pos x="13" y="148"/>
                    </a:cxn>
                    <a:cxn ang="0">
                      <a:pos x="7" y="160"/>
                    </a:cxn>
                    <a:cxn ang="0">
                      <a:pos x="3" y="154"/>
                    </a:cxn>
                    <a:cxn ang="0">
                      <a:pos x="5" y="156"/>
                    </a:cxn>
                  </a:cxnLst>
                  <a:rect l="0" t="0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27" name="Freeform 47"/>
                <p:cNvSpPr>
                  <a:spLocks/>
                </p:cNvSpPr>
                <p:nvPr userDrawn="1"/>
              </p:nvSpPr>
              <p:spPr bwMode="ltGray">
                <a:xfrm>
                  <a:off x="2701" y="103"/>
                  <a:ext cx="138" cy="84"/>
                </a:xfrm>
                <a:custGeom>
                  <a:avLst/>
                  <a:gdLst/>
                  <a:ahLst/>
                  <a:cxnLst>
                    <a:cxn ang="0">
                      <a:pos x="26" y="61"/>
                    </a:cxn>
                    <a:cxn ang="0">
                      <a:pos x="30" y="43"/>
                    </a:cxn>
                    <a:cxn ang="0">
                      <a:pos x="50" y="33"/>
                    </a:cxn>
                    <a:cxn ang="0">
                      <a:pos x="54" y="45"/>
                    </a:cxn>
                    <a:cxn ang="0">
                      <a:pos x="66" y="49"/>
                    </a:cxn>
                    <a:cxn ang="0">
                      <a:pos x="80" y="55"/>
                    </a:cxn>
                    <a:cxn ang="0">
                      <a:pos x="116" y="33"/>
                    </a:cxn>
                    <a:cxn ang="0">
                      <a:pos x="130" y="17"/>
                    </a:cxn>
                    <a:cxn ang="0">
                      <a:pos x="138" y="11"/>
                    </a:cxn>
                    <a:cxn ang="0">
                      <a:pos x="106" y="49"/>
                    </a:cxn>
                    <a:cxn ang="0">
                      <a:pos x="84" y="67"/>
                    </a:cxn>
                    <a:cxn ang="0">
                      <a:pos x="66" y="81"/>
                    </a:cxn>
                    <a:cxn ang="0">
                      <a:pos x="48" y="103"/>
                    </a:cxn>
                    <a:cxn ang="0">
                      <a:pos x="26" y="89"/>
                    </a:cxn>
                    <a:cxn ang="0">
                      <a:pos x="20" y="87"/>
                    </a:cxn>
                    <a:cxn ang="0">
                      <a:pos x="22" y="97"/>
                    </a:cxn>
                    <a:cxn ang="0">
                      <a:pos x="0" y="97"/>
                    </a:cxn>
                    <a:cxn ang="0">
                      <a:pos x="10" y="79"/>
                    </a:cxn>
                    <a:cxn ang="0">
                      <a:pos x="26" y="61"/>
                    </a:cxn>
                  </a:cxnLst>
                  <a:rect l="0" t="0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28" name="Freeform 48"/>
                <p:cNvSpPr>
                  <a:spLocks/>
                </p:cNvSpPr>
                <p:nvPr userDrawn="1"/>
              </p:nvSpPr>
              <p:spPr bwMode="ltGray">
                <a:xfrm>
                  <a:off x="2553" y="182"/>
                  <a:ext cx="187" cy="176"/>
                </a:xfrm>
                <a:custGeom>
                  <a:avLst/>
                  <a:gdLst/>
                  <a:ahLst/>
                  <a:cxnLst>
                    <a:cxn ang="0">
                      <a:pos x="158" y="24"/>
                    </a:cxn>
                    <a:cxn ang="0">
                      <a:pos x="160" y="6"/>
                    </a:cxn>
                    <a:cxn ang="0">
                      <a:pos x="170" y="0"/>
                    </a:cxn>
                    <a:cxn ang="0">
                      <a:pos x="182" y="24"/>
                    </a:cxn>
                    <a:cxn ang="0">
                      <a:pos x="188" y="42"/>
                    </a:cxn>
                    <a:cxn ang="0">
                      <a:pos x="178" y="58"/>
                    </a:cxn>
                    <a:cxn ang="0">
                      <a:pos x="170" y="76"/>
                    </a:cxn>
                    <a:cxn ang="0">
                      <a:pos x="162" y="126"/>
                    </a:cxn>
                    <a:cxn ang="0">
                      <a:pos x="144" y="136"/>
                    </a:cxn>
                    <a:cxn ang="0">
                      <a:pos x="120" y="138"/>
                    </a:cxn>
                    <a:cxn ang="0">
                      <a:pos x="112" y="124"/>
                    </a:cxn>
                    <a:cxn ang="0">
                      <a:pos x="102" y="146"/>
                    </a:cxn>
                    <a:cxn ang="0">
                      <a:pos x="90" y="150"/>
                    </a:cxn>
                    <a:cxn ang="0">
                      <a:pos x="80" y="132"/>
                    </a:cxn>
                    <a:cxn ang="0">
                      <a:pos x="58" y="144"/>
                    </a:cxn>
                    <a:cxn ang="0">
                      <a:pos x="76" y="142"/>
                    </a:cxn>
                    <a:cxn ang="0">
                      <a:pos x="78" y="160"/>
                    </a:cxn>
                    <a:cxn ang="0">
                      <a:pos x="58" y="166"/>
                    </a:cxn>
                    <a:cxn ang="0">
                      <a:pos x="34" y="166"/>
                    </a:cxn>
                    <a:cxn ang="0">
                      <a:pos x="36" y="154"/>
                    </a:cxn>
                    <a:cxn ang="0">
                      <a:pos x="46" y="144"/>
                    </a:cxn>
                    <a:cxn ang="0">
                      <a:pos x="34" y="148"/>
                    </a:cxn>
                    <a:cxn ang="0">
                      <a:pos x="26" y="166"/>
                    </a:cxn>
                    <a:cxn ang="0">
                      <a:pos x="30" y="190"/>
                    </a:cxn>
                    <a:cxn ang="0">
                      <a:pos x="14" y="200"/>
                    </a:cxn>
                    <a:cxn ang="0">
                      <a:pos x="0" y="214"/>
                    </a:cxn>
                    <a:cxn ang="0">
                      <a:pos x="8" y="188"/>
                    </a:cxn>
                    <a:cxn ang="0">
                      <a:pos x="0" y="164"/>
                    </a:cxn>
                    <a:cxn ang="0">
                      <a:pos x="14" y="152"/>
                    </a:cxn>
                    <a:cxn ang="0">
                      <a:pos x="32" y="134"/>
                    </a:cxn>
                    <a:cxn ang="0">
                      <a:pos x="44" y="118"/>
                    </a:cxn>
                    <a:cxn ang="0">
                      <a:pos x="72" y="116"/>
                    </a:cxn>
                    <a:cxn ang="0">
                      <a:pos x="84" y="112"/>
                    </a:cxn>
                    <a:cxn ang="0">
                      <a:pos x="114" y="78"/>
                    </a:cxn>
                    <a:cxn ang="0">
                      <a:pos x="120" y="92"/>
                    </a:cxn>
                    <a:cxn ang="0">
                      <a:pos x="132" y="76"/>
                    </a:cxn>
                    <a:cxn ang="0">
                      <a:pos x="150" y="54"/>
                    </a:cxn>
                    <a:cxn ang="0">
                      <a:pos x="154" y="42"/>
                    </a:cxn>
                    <a:cxn ang="0">
                      <a:pos x="148" y="38"/>
                    </a:cxn>
                    <a:cxn ang="0">
                      <a:pos x="152" y="32"/>
                    </a:cxn>
                    <a:cxn ang="0">
                      <a:pos x="158" y="24"/>
                    </a:cxn>
                  </a:cxnLst>
                  <a:rect l="0" t="0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29" name="Freeform 49"/>
                <p:cNvSpPr>
                  <a:spLocks/>
                </p:cNvSpPr>
                <p:nvPr userDrawn="1"/>
              </p:nvSpPr>
              <p:spPr bwMode="ltGray">
                <a:xfrm>
                  <a:off x="2677" y="233"/>
                  <a:ext cx="14" cy="10"/>
                </a:xfrm>
                <a:custGeom>
                  <a:avLst/>
                  <a:gdLst/>
                  <a:ahLst/>
                  <a:cxnLst>
                    <a:cxn ang="0">
                      <a:pos x="0" y="9"/>
                    </a:cxn>
                    <a:cxn ang="0">
                      <a:pos x="4" y="13"/>
                    </a:cxn>
                    <a:cxn ang="0">
                      <a:pos x="0" y="9"/>
                    </a:cxn>
                  </a:cxnLst>
                  <a:rect l="0" t="0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30" name="Freeform 50"/>
                <p:cNvSpPr>
                  <a:spLocks/>
                </p:cNvSpPr>
                <p:nvPr userDrawn="1"/>
              </p:nvSpPr>
              <p:spPr bwMode="ltGray">
                <a:xfrm>
                  <a:off x="1627" y="353"/>
                  <a:ext cx="813" cy="462"/>
                </a:xfrm>
                <a:custGeom>
                  <a:avLst/>
                  <a:gdLst/>
                  <a:ahLst/>
                  <a:cxnLst>
                    <a:cxn ang="0">
                      <a:pos x="812" y="26"/>
                    </a:cxn>
                    <a:cxn ang="0">
                      <a:pos x="778" y="78"/>
                    </a:cxn>
                    <a:cxn ang="0">
                      <a:pos x="748" y="122"/>
                    </a:cxn>
                    <a:cxn ang="0">
                      <a:pos x="722" y="142"/>
                    </a:cxn>
                    <a:cxn ang="0">
                      <a:pos x="634" y="180"/>
                    </a:cxn>
                    <a:cxn ang="0">
                      <a:pos x="632" y="210"/>
                    </a:cxn>
                    <a:cxn ang="0">
                      <a:pos x="604" y="230"/>
                    </a:cxn>
                    <a:cxn ang="0">
                      <a:pos x="620" y="178"/>
                    </a:cxn>
                    <a:cxn ang="0">
                      <a:pos x="576" y="188"/>
                    </a:cxn>
                    <a:cxn ang="0">
                      <a:pos x="556" y="218"/>
                    </a:cxn>
                    <a:cxn ang="0">
                      <a:pos x="596" y="280"/>
                    </a:cxn>
                    <a:cxn ang="0">
                      <a:pos x="594" y="368"/>
                    </a:cxn>
                    <a:cxn ang="0">
                      <a:pos x="542" y="406"/>
                    </a:cxn>
                    <a:cxn ang="0">
                      <a:pos x="522" y="386"/>
                    </a:cxn>
                    <a:cxn ang="0">
                      <a:pos x="482" y="348"/>
                    </a:cxn>
                    <a:cxn ang="0">
                      <a:pos x="462" y="348"/>
                    </a:cxn>
                    <a:cxn ang="0">
                      <a:pos x="450" y="394"/>
                    </a:cxn>
                    <a:cxn ang="0">
                      <a:pos x="500" y="464"/>
                    </a:cxn>
                    <a:cxn ang="0">
                      <a:pos x="510" y="524"/>
                    </a:cxn>
                    <a:cxn ang="0">
                      <a:pos x="526" y="560"/>
                    </a:cxn>
                    <a:cxn ang="0">
                      <a:pos x="492" y="544"/>
                    </a:cxn>
                    <a:cxn ang="0">
                      <a:pos x="470" y="518"/>
                    </a:cxn>
                    <a:cxn ang="0">
                      <a:pos x="422" y="424"/>
                    </a:cxn>
                    <a:cxn ang="0">
                      <a:pos x="426" y="310"/>
                    </a:cxn>
                    <a:cxn ang="0">
                      <a:pos x="422" y="268"/>
                    </a:cxn>
                    <a:cxn ang="0">
                      <a:pos x="412" y="276"/>
                    </a:cxn>
                    <a:cxn ang="0">
                      <a:pos x="386" y="266"/>
                    </a:cxn>
                    <a:cxn ang="0">
                      <a:pos x="360" y="170"/>
                    </a:cxn>
                    <a:cxn ang="0">
                      <a:pos x="330" y="166"/>
                    </a:cxn>
                    <a:cxn ang="0">
                      <a:pos x="288" y="172"/>
                    </a:cxn>
                    <a:cxn ang="0">
                      <a:pos x="242" y="232"/>
                    </a:cxn>
                    <a:cxn ang="0">
                      <a:pos x="196" y="268"/>
                    </a:cxn>
                    <a:cxn ang="0">
                      <a:pos x="184" y="274"/>
                    </a:cxn>
                    <a:cxn ang="0">
                      <a:pos x="160" y="328"/>
                    </a:cxn>
                    <a:cxn ang="0">
                      <a:pos x="152" y="354"/>
                    </a:cxn>
                    <a:cxn ang="0">
                      <a:pos x="128" y="404"/>
                    </a:cxn>
                    <a:cxn ang="0">
                      <a:pos x="94" y="392"/>
                    </a:cxn>
                    <a:cxn ang="0">
                      <a:pos x="66" y="258"/>
                    </a:cxn>
                    <a:cxn ang="0">
                      <a:pos x="72" y="156"/>
                    </a:cxn>
                    <a:cxn ang="0">
                      <a:pos x="44" y="180"/>
                    </a:cxn>
                    <a:cxn ang="0">
                      <a:pos x="20" y="150"/>
                    </a:cxn>
                    <a:cxn ang="0">
                      <a:pos x="24" y="138"/>
                    </a:cxn>
                    <a:cxn ang="0">
                      <a:pos x="0" y="92"/>
                    </a:cxn>
                    <a:cxn ang="0">
                      <a:pos x="798" y="6"/>
                    </a:cxn>
                  </a:cxnLst>
                  <a:rect l="0" t="0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31" name="Freeform 51"/>
                <p:cNvSpPr>
                  <a:spLocks/>
                </p:cNvSpPr>
                <p:nvPr userDrawn="1"/>
              </p:nvSpPr>
              <p:spPr bwMode="ltGray">
                <a:xfrm>
                  <a:off x="1770" y="671"/>
                  <a:ext cx="45" cy="71"/>
                </a:xfrm>
                <a:custGeom>
                  <a:avLst/>
                  <a:gdLst/>
                  <a:ahLst/>
                  <a:cxnLst>
                    <a:cxn ang="0">
                      <a:pos x="7" y="11"/>
                    </a:cxn>
                    <a:cxn ang="0">
                      <a:pos x="17" y="3"/>
                    </a:cxn>
                    <a:cxn ang="0">
                      <a:pos x="37" y="33"/>
                    </a:cxn>
                    <a:cxn ang="0">
                      <a:pos x="19" y="85"/>
                    </a:cxn>
                    <a:cxn ang="0">
                      <a:pos x="1" y="69"/>
                    </a:cxn>
                    <a:cxn ang="0">
                      <a:pos x="7" y="11"/>
                    </a:cxn>
                  </a:cxnLst>
                  <a:rect l="0" t="0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32" name="Freeform 52"/>
                <p:cNvSpPr>
                  <a:spLocks/>
                </p:cNvSpPr>
                <p:nvPr userDrawn="1"/>
              </p:nvSpPr>
              <p:spPr bwMode="ltGray">
                <a:xfrm>
                  <a:off x="2394" y="431"/>
                  <a:ext cx="42" cy="59"/>
                </a:xfrm>
                <a:custGeom>
                  <a:avLst/>
                  <a:gdLst/>
                  <a:ahLst/>
                  <a:cxnLst>
                    <a:cxn ang="0">
                      <a:pos x="13" y="28"/>
                    </a:cxn>
                    <a:cxn ang="0">
                      <a:pos x="29" y="2"/>
                    </a:cxn>
                    <a:cxn ang="0">
                      <a:pos x="43" y="4"/>
                    </a:cxn>
                    <a:cxn ang="0">
                      <a:pos x="39" y="26"/>
                    </a:cxn>
                    <a:cxn ang="0">
                      <a:pos x="13" y="74"/>
                    </a:cxn>
                    <a:cxn ang="0">
                      <a:pos x="7" y="60"/>
                    </a:cxn>
                    <a:cxn ang="0">
                      <a:pos x="3" y="36"/>
                    </a:cxn>
                    <a:cxn ang="0">
                      <a:pos x="13" y="28"/>
                    </a:cxn>
                  </a:cxnLst>
                  <a:rect l="0" t="0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33" name="Freeform 53"/>
                <p:cNvSpPr>
                  <a:spLocks/>
                </p:cNvSpPr>
                <p:nvPr userDrawn="1"/>
              </p:nvSpPr>
              <p:spPr bwMode="ltGray">
                <a:xfrm>
                  <a:off x="2513" y="402"/>
                  <a:ext cx="21" cy="24"/>
                </a:xfrm>
                <a:custGeom>
                  <a:avLst/>
                  <a:gdLst/>
                  <a:ahLst/>
                  <a:cxnLst>
                    <a:cxn ang="0">
                      <a:pos x="7" y="16"/>
                    </a:cxn>
                    <a:cxn ang="0">
                      <a:pos x="5" y="30"/>
                    </a:cxn>
                    <a:cxn ang="0">
                      <a:pos x="7" y="16"/>
                    </a:cxn>
                  </a:cxnLst>
                  <a:rect l="0" t="0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34" name="Freeform 54"/>
                <p:cNvSpPr>
                  <a:spLocks/>
                </p:cNvSpPr>
                <p:nvPr userDrawn="1"/>
              </p:nvSpPr>
              <p:spPr bwMode="ltGray">
                <a:xfrm>
                  <a:off x="333" y="169"/>
                  <a:ext cx="1015" cy="866"/>
                </a:xfrm>
                <a:custGeom>
                  <a:avLst/>
                  <a:gdLst/>
                  <a:ahLst/>
                  <a:cxnLst>
                    <a:cxn ang="0">
                      <a:pos x="481" y="464"/>
                    </a:cxn>
                    <a:cxn ang="0">
                      <a:pos x="486" y="451"/>
                    </a:cxn>
                    <a:cxn ang="0">
                      <a:pos x="500" y="413"/>
                    </a:cxn>
                    <a:cxn ang="0">
                      <a:pos x="309" y="287"/>
                    </a:cxn>
                    <a:cxn ang="0">
                      <a:pos x="282" y="346"/>
                    </a:cxn>
                    <a:cxn ang="0">
                      <a:pos x="303" y="556"/>
                    </a:cxn>
                    <a:cxn ang="0">
                      <a:pos x="282" y="494"/>
                    </a:cxn>
                    <a:cxn ang="0">
                      <a:pos x="242" y="439"/>
                    </a:cxn>
                    <a:cxn ang="0">
                      <a:pos x="245" y="413"/>
                    </a:cxn>
                    <a:cxn ang="0">
                      <a:pos x="247" y="394"/>
                    </a:cxn>
                    <a:cxn ang="0">
                      <a:pos x="220" y="375"/>
                    </a:cxn>
                    <a:cxn ang="0">
                      <a:pos x="194" y="346"/>
                    </a:cxn>
                    <a:cxn ang="0">
                      <a:pos x="148" y="354"/>
                    </a:cxn>
                    <a:cxn ang="0">
                      <a:pos x="126" y="365"/>
                    </a:cxn>
                    <a:cxn ang="0">
                      <a:pos x="78" y="365"/>
                    </a:cxn>
                    <a:cxn ang="0">
                      <a:pos x="22" y="312"/>
                    </a:cxn>
                    <a:cxn ang="0">
                      <a:pos x="11" y="295"/>
                    </a:cxn>
                    <a:cxn ang="0">
                      <a:pos x="0" y="264"/>
                    </a:cxn>
                    <a:cxn ang="0">
                      <a:pos x="24" y="213"/>
                    </a:cxn>
                    <a:cxn ang="0">
                      <a:pos x="32" y="181"/>
                    </a:cxn>
                    <a:cxn ang="0">
                      <a:pos x="51" y="143"/>
                    </a:cxn>
                    <a:cxn ang="0">
                      <a:pos x="81" y="116"/>
                    </a:cxn>
                    <a:cxn ang="0">
                      <a:pos x="167" y="67"/>
                    </a:cxn>
                    <a:cxn ang="0">
                      <a:pos x="220" y="30"/>
                    </a:cxn>
                    <a:cxn ang="0">
                      <a:pos x="258" y="6"/>
                    </a:cxn>
                    <a:cxn ang="0">
                      <a:pos x="363" y="2"/>
                    </a:cxn>
                    <a:cxn ang="0">
                      <a:pos x="398" y="0"/>
                    </a:cxn>
                    <a:cxn ang="0">
                      <a:pos x="384" y="34"/>
                    </a:cxn>
                    <a:cxn ang="0">
                      <a:pos x="443" y="84"/>
                    </a:cxn>
                    <a:cxn ang="0">
                      <a:pos x="497" y="74"/>
                    </a:cxn>
                    <a:cxn ang="0">
                      <a:pos x="529" y="82"/>
                    </a:cxn>
                    <a:cxn ang="0">
                      <a:pos x="559" y="97"/>
                    </a:cxn>
                    <a:cxn ang="0">
                      <a:pos x="572" y="188"/>
                    </a:cxn>
                    <a:cxn ang="0">
                      <a:pos x="572" y="240"/>
                    </a:cxn>
                    <a:cxn ang="0">
                      <a:pos x="599" y="283"/>
                    </a:cxn>
                    <a:cxn ang="0">
                      <a:pos x="645" y="300"/>
                    </a:cxn>
                    <a:cxn ang="0">
                      <a:pos x="680" y="295"/>
                    </a:cxn>
                    <a:cxn ang="0">
                      <a:pos x="664" y="340"/>
                    </a:cxn>
                    <a:cxn ang="0">
                      <a:pos x="599" y="407"/>
                    </a:cxn>
                    <a:cxn ang="0">
                      <a:pos x="548" y="485"/>
                    </a:cxn>
                    <a:cxn ang="0">
                      <a:pos x="556" y="508"/>
                    </a:cxn>
                    <a:cxn ang="0">
                      <a:pos x="435" y="556"/>
                    </a:cxn>
                  </a:cxnLst>
                  <a:rect l="0" t="0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35" name="Freeform 55"/>
                <p:cNvSpPr>
                  <a:spLocks/>
                </p:cNvSpPr>
                <p:nvPr userDrawn="1"/>
              </p:nvSpPr>
              <p:spPr bwMode="ltGray">
                <a:xfrm>
                  <a:off x="727" y="495"/>
                  <a:ext cx="382" cy="540"/>
                </a:xfrm>
                <a:custGeom>
                  <a:avLst/>
                  <a:gdLst/>
                  <a:ahLst/>
                  <a:cxnLst>
                    <a:cxn ang="0">
                      <a:pos x="243" y="347"/>
                    </a:cxn>
                    <a:cxn ang="0">
                      <a:pos x="233" y="301"/>
                    </a:cxn>
                    <a:cxn ang="0">
                      <a:pos x="217" y="288"/>
                    </a:cxn>
                    <a:cxn ang="0">
                      <a:pos x="215" y="269"/>
                    </a:cxn>
                    <a:cxn ang="0">
                      <a:pos x="209" y="254"/>
                    </a:cxn>
                    <a:cxn ang="0">
                      <a:pos x="209" y="229"/>
                    </a:cxn>
                    <a:cxn ang="0">
                      <a:pos x="207" y="214"/>
                    </a:cxn>
                    <a:cxn ang="0">
                      <a:pos x="228" y="202"/>
                    </a:cxn>
                    <a:cxn ang="0">
                      <a:pos x="257" y="197"/>
                    </a:cxn>
                    <a:cxn ang="0">
                      <a:pos x="257" y="136"/>
                    </a:cxn>
                    <a:cxn ang="0">
                      <a:pos x="54" y="96"/>
                    </a:cxn>
                    <a:cxn ang="0">
                      <a:pos x="32" y="98"/>
                    </a:cxn>
                    <a:cxn ang="0">
                      <a:pos x="16" y="102"/>
                    </a:cxn>
                    <a:cxn ang="0">
                      <a:pos x="0" y="149"/>
                    </a:cxn>
                    <a:cxn ang="0">
                      <a:pos x="93" y="346"/>
                    </a:cxn>
                    <a:cxn ang="0">
                      <a:pos x="243" y="347"/>
                    </a:cxn>
                  </a:cxnLst>
                  <a:rect l="0" t="0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36" name="Freeform 56"/>
                <p:cNvSpPr>
                  <a:spLocks/>
                </p:cNvSpPr>
                <p:nvPr userDrawn="1"/>
              </p:nvSpPr>
              <p:spPr bwMode="ltGray">
                <a:xfrm>
                  <a:off x="1400" y="896"/>
                  <a:ext cx="16" cy="29"/>
                </a:xfrm>
                <a:custGeom>
                  <a:avLst/>
                  <a:gdLst/>
                  <a:ahLst/>
                  <a:cxnLst>
                    <a:cxn ang="0">
                      <a:pos x="7" y="25"/>
                    </a:cxn>
                    <a:cxn ang="0">
                      <a:pos x="19" y="21"/>
                    </a:cxn>
                    <a:cxn ang="0">
                      <a:pos x="7" y="25"/>
                    </a:cxn>
                  </a:cxnLst>
                  <a:rect l="0" t="0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37" name="Freeform 57"/>
                <p:cNvSpPr>
                  <a:spLocks/>
                </p:cNvSpPr>
                <p:nvPr userDrawn="1"/>
              </p:nvSpPr>
              <p:spPr bwMode="ltGray">
                <a:xfrm>
                  <a:off x="1379" y="617"/>
                  <a:ext cx="21" cy="17"/>
                </a:xfrm>
                <a:custGeom>
                  <a:avLst/>
                  <a:gdLst/>
                  <a:ahLst/>
                  <a:cxnLst>
                    <a:cxn ang="0">
                      <a:pos x="12" y="12"/>
                    </a:cxn>
                    <a:cxn ang="0">
                      <a:pos x="16" y="0"/>
                    </a:cxn>
                    <a:cxn ang="0">
                      <a:pos x="20" y="12"/>
                    </a:cxn>
                    <a:cxn ang="0">
                      <a:pos x="8" y="20"/>
                    </a:cxn>
                    <a:cxn ang="0">
                      <a:pos x="12" y="12"/>
                    </a:cxn>
                  </a:cxnLst>
                  <a:rect l="0" t="0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38" name="Freeform 58"/>
                <p:cNvSpPr>
                  <a:spLocks/>
                </p:cNvSpPr>
                <p:nvPr userDrawn="1"/>
              </p:nvSpPr>
              <p:spPr bwMode="ltGray">
                <a:xfrm>
                  <a:off x="453" y="275"/>
                  <a:ext cx="58" cy="24"/>
                </a:xfrm>
                <a:custGeom>
                  <a:avLst/>
                  <a:gdLst/>
                  <a:ahLst/>
                  <a:cxnLst>
                    <a:cxn ang="0">
                      <a:pos x="24" y="18"/>
                    </a:cxn>
                    <a:cxn ang="0">
                      <a:pos x="32" y="6"/>
                    </a:cxn>
                    <a:cxn ang="0">
                      <a:pos x="36" y="30"/>
                    </a:cxn>
                    <a:cxn ang="0">
                      <a:pos x="24" y="18"/>
                    </a:cxn>
                  </a:cxnLst>
                  <a:rect l="0" t="0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39" name="Freeform 59"/>
                <p:cNvSpPr>
                  <a:spLocks/>
                </p:cNvSpPr>
                <p:nvPr userDrawn="1"/>
              </p:nvSpPr>
              <p:spPr bwMode="ltGray">
                <a:xfrm>
                  <a:off x="1161" y="50"/>
                  <a:ext cx="691" cy="569"/>
                </a:xfrm>
                <a:custGeom>
                  <a:avLst/>
                  <a:gdLst/>
                  <a:ahLst/>
                  <a:cxnLst>
                    <a:cxn ang="0">
                      <a:pos x="473" y="464"/>
                    </a:cxn>
                    <a:cxn ang="0">
                      <a:pos x="393" y="452"/>
                    </a:cxn>
                    <a:cxn ang="0">
                      <a:pos x="325" y="412"/>
                    </a:cxn>
                    <a:cxn ang="0">
                      <a:pos x="265" y="400"/>
                    </a:cxn>
                    <a:cxn ang="0">
                      <a:pos x="237" y="416"/>
                    </a:cxn>
                    <a:cxn ang="0">
                      <a:pos x="261" y="428"/>
                    </a:cxn>
                    <a:cxn ang="0">
                      <a:pos x="293" y="468"/>
                    </a:cxn>
                    <a:cxn ang="0">
                      <a:pos x="321" y="476"/>
                    </a:cxn>
                    <a:cxn ang="0">
                      <a:pos x="333" y="536"/>
                    </a:cxn>
                    <a:cxn ang="0">
                      <a:pos x="313" y="552"/>
                    </a:cxn>
                    <a:cxn ang="0">
                      <a:pos x="261" y="616"/>
                    </a:cxn>
                    <a:cxn ang="0">
                      <a:pos x="225" y="628"/>
                    </a:cxn>
                    <a:cxn ang="0">
                      <a:pos x="97" y="696"/>
                    </a:cxn>
                    <a:cxn ang="0">
                      <a:pos x="77" y="616"/>
                    </a:cxn>
                    <a:cxn ang="0">
                      <a:pos x="45" y="524"/>
                    </a:cxn>
                    <a:cxn ang="0">
                      <a:pos x="33" y="448"/>
                    </a:cxn>
                    <a:cxn ang="0">
                      <a:pos x="53" y="344"/>
                    </a:cxn>
                    <a:cxn ang="0">
                      <a:pos x="17" y="392"/>
                    </a:cxn>
                    <a:cxn ang="0">
                      <a:pos x="81" y="280"/>
                    </a:cxn>
                    <a:cxn ang="0">
                      <a:pos x="113" y="204"/>
                    </a:cxn>
                    <a:cxn ang="0">
                      <a:pos x="37" y="204"/>
                    </a:cxn>
                    <a:cxn ang="0">
                      <a:pos x="1" y="196"/>
                    </a:cxn>
                    <a:cxn ang="0">
                      <a:pos x="25" y="140"/>
                    </a:cxn>
                    <a:cxn ang="0">
                      <a:pos x="97" y="112"/>
                    </a:cxn>
                    <a:cxn ang="0">
                      <a:pos x="221" y="124"/>
                    </a:cxn>
                    <a:cxn ang="0">
                      <a:pos x="229" y="64"/>
                    </a:cxn>
                    <a:cxn ang="0">
                      <a:pos x="261" y="0"/>
                    </a:cxn>
                    <a:cxn ang="0">
                      <a:pos x="357" y="44"/>
                    </a:cxn>
                    <a:cxn ang="0">
                      <a:pos x="329" y="88"/>
                    </a:cxn>
                    <a:cxn ang="0">
                      <a:pos x="301" y="176"/>
                    </a:cxn>
                    <a:cxn ang="0">
                      <a:pos x="361" y="192"/>
                    </a:cxn>
                    <a:cxn ang="0">
                      <a:pos x="373" y="136"/>
                    </a:cxn>
                    <a:cxn ang="0">
                      <a:pos x="417" y="92"/>
                    </a:cxn>
                    <a:cxn ang="0">
                      <a:pos x="497" y="88"/>
                    </a:cxn>
                    <a:cxn ang="0">
                      <a:pos x="529" y="52"/>
                    </a:cxn>
                    <a:cxn ang="0">
                      <a:pos x="541" y="460"/>
                    </a:cxn>
                  </a:cxnLst>
                  <a:rect l="0" t="0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40" name="Freeform 60"/>
                <p:cNvSpPr>
                  <a:spLocks/>
                </p:cNvSpPr>
                <p:nvPr userDrawn="1"/>
              </p:nvSpPr>
              <p:spPr bwMode="ltGray">
                <a:xfrm>
                  <a:off x="689" y="6"/>
                  <a:ext cx="1386" cy="232"/>
                </a:xfrm>
                <a:custGeom>
                  <a:avLst/>
                  <a:gdLst/>
                  <a:ahLst/>
                  <a:cxnLst>
                    <a:cxn ang="0">
                      <a:pos x="825" y="0"/>
                    </a:cxn>
                    <a:cxn ang="0">
                      <a:pos x="143" y="29"/>
                    </a:cxn>
                    <a:cxn ang="0">
                      <a:pos x="91" y="42"/>
                    </a:cxn>
                    <a:cxn ang="0">
                      <a:pos x="62" y="42"/>
                    </a:cxn>
                    <a:cxn ang="0">
                      <a:pos x="22" y="77"/>
                    </a:cxn>
                    <a:cxn ang="0">
                      <a:pos x="0" y="105"/>
                    </a:cxn>
                    <a:cxn ang="0">
                      <a:pos x="59" y="115"/>
                    </a:cxn>
                    <a:cxn ang="0">
                      <a:pos x="97" y="96"/>
                    </a:cxn>
                    <a:cxn ang="0">
                      <a:pos x="108" y="84"/>
                    </a:cxn>
                    <a:cxn ang="0">
                      <a:pos x="167" y="52"/>
                    </a:cxn>
                    <a:cxn ang="0">
                      <a:pos x="215" y="46"/>
                    </a:cxn>
                    <a:cxn ang="0">
                      <a:pos x="237" y="94"/>
                    </a:cxn>
                    <a:cxn ang="0">
                      <a:pos x="188" y="109"/>
                    </a:cxn>
                    <a:cxn ang="0">
                      <a:pos x="231" y="113"/>
                    </a:cxn>
                    <a:cxn ang="0">
                      <a:pos x="250" y="90"/>
                    </a:cxn>
                    <a:cxn ang="0">
                      <a:pos x="266" y="92"/>
                    </a:cxn>
                    <a:cxn ang="0">
                      <a:pos x="253" y="54"/>
                    </a:cxn>
                    <a:cxn ang="0">
                      <a:pos x="266" y="44"/>
                    </a:cxn>
                    <a:cxn ang="0">
                      <a:pos x="277" y="88"/>
                    </a:cxn>
                    <a:cxn ang="0">
                      <a:pos x="266" y="113"/>
                    </a:cxn>
                    <a:cxn ang="0">
                      <a:pos x="296" y="130"/>
                    </a:cxn>
                    <a:cxn ang="0">
                      <a:pos x="299" y="92"/>
                    </a:cxn>
                    <a:cxn ang="0">
                      <a:pos x="331" y="103"/>
                    </a:cxn>
                    <a:cxn ang="0">
                      <a:pos x="382" y="73"/>
                    </a:cxn>
                    <a:cxn ang="0">
                      <a:pos x="409" y="50"/>
                    </a:cxn>
                    <a:cxn ang="0">
                      <a:pos x="439" y="56"/>
                    </a:cxn>
                    <a:cxn ang="0">
                      <a:pos x="455" y="50"/>
                    </a:cxn>
                    <a:cxn ang="0">
                      <a:pos x="431" y="44"/>
                    </a:cxn>
                    <a:cxn ang="0">
                      <a:pos x="474" y="35"/>
                    </a:cxn>
                    <a:cxn ang="0">
                      <a:pos x="544" y="54"/>
                    </a:cxn>
                    <a:cxn ang="0">
                      <a:pos x="581" y="42"/>
                    </a:cxn>
                    <a:cxn ang="0">
                      <a:pos x="584" y="63"/>
                    </a:cxn>
                    <a:cxn ang="0">
                      <a:pos x="568" y="101"/>
                    </a:cxn>
                    <a:cxn ang="0">
                      <a:pos x="611" y="88"/>
                    </a:cxn>
                    <a:cxn ang="0">
                      <a:pos x="624" y="80"/>
                    </a:cxn>
                    <a:cxn ang="0">
                      <a:pos x="648" y="61"/>
                    </a:cxn>
                    <a:cxn ang="0">
                      <a:pos x="794" y="84"/>
                    </a:cxn>
                  </a:cxnLst>
                  <a:rect l="0" t="0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41" name="Freeform 61"/>
                <p:cNvSpPr>
                  <a:spLocks/>
                </p:cNvSpPr>
                <p:nvPr userDrawn="1"/>
              </p:nvSpPr>
              <p:spPr bwMode="ltGray">
                <a:xfrm>
                  <a:off x="971" y="91"/>
                  <a:ext cx="30" cy="25"/>
                </a:xfrm>
                <a:custGeom>
                  <a:avLst/>
                  <a:gdLst/>
                  <a:ahLst/>
                  <a:cxnLst>
                    <a:cxn ang="0">
                      <a:pos x="3" y="28"/>
                    </a:cxn>
                    <a:cxn ang="0">
                      <a:pos x="31" y="0"/>
                    </a:cxn>
                    <a:cxn ang="0">
                      <a:pos x="19" y="24"/>
                    </a:cxn>
                    <a:cxn ang="0">
                      <a:pos x="3" y="28"/>
                    </a:cxn>
                  </a:cxnLst>
                  <a:rect l="0" t="0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42" name="Freeform 62"/>
                <p:cNvSpPr>
                  <a:spLocks/>
                </p:cNvSpPr>
                <p:nvPr userDrawn="1"/>
              </p:nvSpPr>
              <p:spPr bwMode="ltGray">
                <a:xfrm>
                  <a:off x="935" y="125"/>
                  <a:ext cx="45" cy="27"/>
                </a:xfrm>
                <a:custGeom>
                  <a:avLst/>
                  <a:gdLst/>
                  <a:ahLst/>
                  <a:cxnLst>
                    <a:cxn ang="0">
                      <a:pos x="6" y="32"/>
                    </a:cxn>
                    <a:cxn ang="0">
                      <a:pos x="22" y="0"/>
                    </a:cxn>
                    <a:cxn ang="0">
                      <a:pos x="38" y="4"/>
                    </a:cxn>
                    <a:cxn ang="0">
                      <a:pos x="6" y="32"/>
                    </a:cxn>
                  </a:cxnLst>
                  <a:rect l="0" t="0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43" name="Freeform 63"/>
                <p:cNvSpPr>
                  <a:spLocks/>
                </p:cNvSpPr>
                <p:nvPr userDrawn="1"/>
              </p:nvSpPr>
              <p:spPr bwMode="ltGray">
                <a:xfrm>
                  <a:off x="1081" y="226"/>
                  <a:ext cx="75" cy="14"/>
                </a:xfrm>
                <a:custGeom>
                  <a:avLst/>
                  <a:gdLst/>
                  <a:ahLst/>
                  <a:cxnLst>
                    <a:cxn ang="0">
                      <a:pos x="37" y="18"/>
                    </a:cxn>
                    <a:cxn ang="0">
                      <a:pos x="25" y="2"/>
                    </a:cxn>
                    <a:cxn ang="0">
                      <a:pos x="37" y="18"/>
                    </a:cxn>
                  </a:cxnLst>
                  <a:rect l="0" t="0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44" name="Freeform 64"/>
                <p:cNvSpPr>
                  <a:spLocks/>
                </p:cNvSpPr>
                <p:nvPr userDrawn="1"/>
              </p:nvSpPr>
              <p:spPr bwMode="ltGray">
                <a:xfrm>
                  <a:off x="1210" y="223"/>
                  <a:ext cx="42" cy="37"/>
                </a:xfrm>
                <a:custGeom>
                  <a:avLst/>
                  <a:gdLst/>
                  <a:ahLst/>
                  <a:cxnLst>
                    <a:cxn ang="0">
                      <a:pos x="0" y="21"/>
                    </a:cxn>
                    <a:cxn ang="0">
                      <a:pos x="12" y="9"/>
                    </a:cxn>
                    <a:cxn ang="0">
                      <a:pos x="0" y="21"/>
                    </a:cxn>
                  </a:cxnLst>
                  <a:rect l="0" t="0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45" name="Freeform 65"/>
                <p:cNvSpPr>
                  <a:spLocks/>
                </p:cNvSpPr>
                <p:nvPr userDrawn="1"/>
              </p:nvSpPr>
              <p:spPr bwMode="ltGray">
                <a:xfrm>
                  <a:off x="865" y="123"/>
                  <a:ext cx="33" cy="24"/>
                </a:xfrm>
                <a:custGeom>
                  <a:avLst/>
                  <a:gdLst/>
                  <a:ahLst/>
                  <a:cxnLst>
                    <a:cxn ang="0">
                      <a:pos x="7" y="22"/>
                    </a:cxn>
                    <a:cxn ang="0">
                      <a:pos x="31" y="10"/>
                    </a:cxn>
                    <a:cxn ang="0">
                      <a:pos x="7" y="22"/>
                    </a:cxn>
                  </a:cxnLst>
                  <a:rect l="0" t="0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46239" name="Group 159"/>
              <p:cNvGrpSpPr>
                <a:grpSpLocks/>
              </p:cNvGrpSpPr>
              <p:nvPr userDrawn="1"/>
            </p:nvGrpSpPr>
            <p:grpSpPr bwMode="auto">
              <a:xfrm>
                <a:off x="7" y="6"/>
                <a:ext cx="5739" cy="1022"/>
                <a:chOff x="1056" y="111"/>
                <a:chExt cx="2448" cy="418"/>
              </a:xfrm>
            </p:grpSpPr>
            <p:sp>
              <p:nvSpPr>
                <p:cNvPr id="46190" name="Line 110"/>
                <p:cNvSpPr>
                  <a:spLocks noChangeShapeType="1"/>
                </p:cNvSpPr>
                <p:nvPr/>
              </p:nvSpPr>
              <p:spPr bwMode="white">
                <a:xfrm>
                  <a:off x="1056" y="332"/>
                  <a:ext cx="2448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92" name="Line 112"/>
                <p:cNvSpPr>
                  <a:spLocks noChangeShapeType="1"/>
                </p:cNvSpPr>
                <p:nvPr/>
              </p:nvSpPr>
              <p:spPr bwMode="white">
                <a:xfrm>
                  <a:off x="125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93" name="Line 113"/>
                <p:cNvSpPr>
                  <a:spLocks noChangeShapeType="1"/>
                </p:cNvSpPr>
                <p:nvPr/>
              </p:nvSpPr>
              <p:spPr bwMode="white">
                <a:xfrm>
                  <a:off x="148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94" name="Line 114"/>
                <p:cNvSpPr>
                  <a:spLocks noChangeShapeType="1"/>
                </p:cNvSpPr>
                <p:nvPr/>
              </p:nvSpPr>
              <p:spPr bwMode="white">
                <a:xfrm>
                  <a:off x="171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95" name="Line 115"/>
                <p:cNvSpPr>
                  <a:spLocks noChangeShapeType="1"/>
                </p:cNvSpPr>
                <p:nvPr/>
              </p:nvSpPr>
              <p:spPr bwMode="white">
                <a:xfrm>
                  <a:off x="193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96" name="Line 116"/>
                <p:cNvSpPr>
                  <a:spLocks noChangeShapeType="1"/>
                </p:cNvSpPr>
                <p:nvPr/>
              </p:nvSpPr>
              <p:spPr bwMode="white">
                <a:xfrm>
                  <a:off x="216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97" name="Line 117"/>
                <p:cNvSpPr>
                  <a:spLocks noChangeShapeType="1"/>
                </p:cNvSpPr>
                <p:nvPr/>
              </p:nvSpPr>
              <p:spPr bwMode="white">
                <a:xfrm>
                  <a:off x="239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98" name="Line 118"/>
                <p:cNvSpPr>
                  <a:spLocks noChangeShapeType="1"/>
                </p:cNvSpPr>
                <p:nvPr/>
              </p:nvSpPr>
              <p:spPr bwMode="white">
                <a:xfrm>
                  <a:off x="262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99" name="Line 119"/>
                <p:cNvSpPr>
                  <a:spLocks noChangeShapeType="1"/>
                </p:cNvSpPr>
                <p:nvPr/>
              </p:nvSpPr>
              <p:spPr bwMode="white">
                <a:xfrm>
                  <a:off x="285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00" name="Line 120"/>
                <p:cNvSpPr>
                  <a:spLocks noChangeShapeType="1"/>
                </p:cNvSpPr>
                <p:nvPr/>
              </p:nvSpPr>
              <p:spPr bwMode="white">
                <a:xfrm>
                  <a:off x="307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01" name="Line 121"/>
                <p:cNvSpPr>
                  <a:spLocks noChangeShapeType="1"/>
                </p:cNvSpPr>
                <p:nvPr/>
              </p:nvSpPr>
              <p:spPr bwMode="white">
                <a:xfrm>
                  <a:off x="330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46240" name="Group 160"/>
              <p:cNvGrpSpPr>
                <a:grpSpLocks/>
              </p:cNvGrpSpPr>
              <p:nvPr userDrawn="1"/>
            </p:nvGrpSpPr>
            <p:grpSpPr bwMode="auto">
              <a:xfrm>
                <a:off x="363" y="1"/>
                <a:ext cx="4919" cy="1034"/>
                <a:chOff x="1208" y="109"/>
                <a:chExt cx="2098" cy="423"/>
              </a:xfrm>
            </p:grpSpPr>
            <p:sp>
              <p:nvSpPr>
                <p:cNvPr id="46212" name="Line 132"/>
                <p:cNvSpPr>
                  <a:spLocks noChangeShapeType="1"/>
                </p:cNvSpPr>
                <p:nvPr/>
              </p:nvSpPr>
              <p:spPr bwMode="ltGray">
                <a:xfrm>
                  <a:off x="2850" y="110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13" name="Line 133"/>
                <p:cNvSpPr>
                  <a:spLocks noChangeShapeType="1"/>
                </p:cNvSpPr>
                <p:nvPr/>
              </p:nvSpPr>
              <p:spPr bwMode="ltGray">
                <a:xfrm>
                  <a:off x="2972" y="332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14" name="Line 134"/>
                <p:cNvSpPr>
                  <a:spLocks noChangeShapeType="1"/>
                </p:cNvSpPr>
                <p:nvPr/>
              </p:nvSpPr>
              <p:spPr bwMode="ltGray">
                <a:xfrm>
                  <a:off x="3078" y="350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15" name="Line 135"/>
                <p:cNvSpPr>
                  <a:spLocks noChangeShapeType="1"/>
                </p:cNvSpPr>
                <p:nvPr/>
              </p:nvSpPr>
              <p:spPr bwMode="ltGray">
                <a:xfrm>
                  <a:off x="3306" y="450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25" name="Line 145"/>
                <p:cNvSpPr>
                  <a:spLocks noChangeShapeType="1"/>
                </p:cNvSpPr>
                <p:nvPr/>
              </p:nvSpPr>
              <p:spPr bwMode="ltGray">
                <a:xfrm>
                  <a:off x="2166" y="114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26" name="Line 146"/>
                <p:cNvSpPr>
                  <a:spLocks noChangeShapeType="1"/>
                </p:cNvSpPr>
                <p:nvPr/>
              </p:nvSpPr>
              <p:spPr bwMode="ltGray">
                <a:xfrm>
                  <a:off x="1938" y="111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27" name="Line 147"/>
                <p:cNvSpPr>
                  <a:spLocks noChangeShapeType="1"/>
                </p:cNvSpPr>
                <p:nvPr/>
              </p:nvSpPr>
              <p:spPr bwMode="ltGray">
                <a:xfrm flipH="1">
                  <a:off x="1912" y="332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28" name="Line 148"/>
                <p:cNvSpPr>
                  <a:spLocks noChangeShapeType="1"/>
                </p:cNvSpPr>
                <p:nvPr/>
              </p:nvSpPr>
              <p:spPr bwMode="ltGray">
                <a:xfrm>
                  <a:off x="1778" y="332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29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578" y="332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30" name="Line 150"/>
                <p:cNvSpPr>
                  <a:spLocks noChangeShapeType="1"/>
                </p:cNvSpPr>
                <p:nvPr/>
              </p:nvSpPr>
              <p:spPr bwMode="ltGray">
                <a:xfrm>
                  <a:off x="1208" y="332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31" name="Line 151"/>
                <p:cNvSpPr>
                  <a:spLocks noChangeShapeType="1"/>
                </p:cNvSpPr>
                <p:nvPr/>
              </p:nvSpPr>
              <p:spPr bwMode="ltGray">
                <a:xfrm>
                  <a:off x="1480" y="234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32" name="Line 152"/>
                <p:cNvSpPr>
                  <a:spLocks noChangeShapeType="1"/>
                </p:cNvSpPr>
                <p:nvPr/>
              </p:nvSpPr>
              <p:spPr bwMode="ltGray">
                <a:xfrm>
                  <a:off x="1254" y="252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33" name="Line 153"/>
                <p:cNvSpPr>
                  <a:spLocks noChangeShapeType="1"/>
                </p:cNvSpPr>
                <p:nvPr/>
              </p:nvSpPr>
              <p:spPr bwMode="ltGray">
                <a:xfrm flipH="1" flipV="1">
                  <a:off x="1482" y="109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34" name="Line 154"/>
                <p:cNvSpPr>
                  <a:spLocks noChangeShapeType="1"/>
                </p:cNvSpPr>
                <p:nvPr/>
              </p:nvSpPr>
              <p:spPr bwMode="ltGray">
                <a:xfrm>
                  <a:off x="1710" y="180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35" name="Line 155"/>
                <p:cNvSpPr>
                  <a:spLocks noChangeShapeType="1"/>
                </p:cNvSpPr>
                <p:nvPr/>
              </p:nvSpPr>
              <p:spPr bwMode="ltGray">
                <a:xfrm flipV="1">
                  <a:off x="1710" y="111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</p:grpSp>
        <p:pic>
          <p:nvPicPr>
            <p:cNvPr id="46238" name="Picture 158" descr="earth"/>
            <p:cNvPicPr>
              <a:picLocks noChangeAspect="1" noChangeArrowheads="1"/>
            </p:cNvPicPr>
            <p:nvPr userDrawn="1"/>
          </p:nvPicPr>
          <p:blipFill>
            <a:blip r:embed="rId2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gray">
            <a:xfrm>
              <a:off x="336" y="1566"/>
              <a:ext cx="690" cy="642"/>
            </a:xfrm>
            <a:prstGeom prst="rect">
              <a:avLst/>
            </a:prstGeom>
            <a:noFill/>
          </p:spPr>
        </p:pic>
      </p:grpSp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1828800"/>
            <a:ext cx="6934200" cy="23622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572000"/>
            <a:ext cx="6934200" cy="1295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533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200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0715607-7338-4A81-BE9F-7FEBA995AA3E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058EAC-5CF6-45CE-9771-C9AC43440CA8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405563" y="930275"/>
            <a:ext cx="2052637" cy="5332413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246063" y="930275"/>
            <a:ext cx="6007100" cy="5332413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9DC492-B0B3-45EB-8BF4-A89B2B082204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6C3244-8C00-4907-A38F-609EA5A36E2C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75F76-1E1B-4BFA-BAD7-09BF4F4EF6F9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A6FBEA-A990-480A-969E-D504C744F4AD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81C00B-7389-4F8A-B972-AA6F653A136B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191BFE-6A10-4919-8681-1534CCDE2769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BEB377-ED1C-4839-AAA5-1B8B54EFBBF3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A25F2-7FE0-4278-A816-93D664462450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CEA23F-38ED-414A-9D67-236076CFE0BA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van de modeltitel te bewerken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928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928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928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j-lt"/>
              </a:defRPr>
            </a:lvl1pPr>
          </a:lstStyle>
          <a:p>
            <a:fld id="{86AA096D-B8B4-4480-A16B-ED277ED31A5D}" type="slidenum">
              <a:rPr lang="nl-NL"/>
              <a:pPr/>
              <a:t>‹nr.›</a:t>
            </a:fld>
            <a:endParaRPr lang="nl-NL"/>
          </a:p>
        </p:txBody>
      </p:sp>
      <p:grpSp>
        <p:nvGrpSpPr>
          <p:cNvPr id="22691" name="Group 163"/>
          <p:cNvGrpSpPr>
            <a:grpSpLocks/>
          </p:cNvGrpSpPr>
          <p:nvPr/>
        </p:nvGrpSpPr>
        <p:grpSpPr bwMode="auto">
          <a:xfrm>
            <a:off x="261938" y="87313"/>
            <a:ext cx="8488362" cy="831850"/>
            <a:chOff x="165" y="55"/>
            <a:chExt cx="5347" cy="524"/>
          </a:xfrm>
        </p:grpSpPr>
        <p:grpSp>
          <p:nvGrpSpPr>
            <p:cNvPr id="22690" name="Group 162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22536" name="Freeform 8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/>
                <a:ahLst/>
                <a:cxnLst>
                  <a:cxn ang="0">
                    <a:pos x="4848" y="48"/>
                  </a:cxn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8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l-NL"/>
              </a:p>
            </p:txBody>
          </p:sp>
          <p:grpSp>
            <p:nvGrpSpPr>
              <p:cNvPr id="22537" name="Group 9"/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22538" name="Group 10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22539" name="Freeform 11"/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/>
                    <a:ahLst/>
                    <a:cxnLst>
                      <a:cxn ang="0">
                        <a:pos x="5" y="11"/>
                      </a:cxn>
                      <a:cxn ang="0">
                        <a:pos x="15" y="5"/>
                      </a:cxn>
                      <a:cxn ang="0">
                        <a:pos x="13" y="17"/>
                      </a:cxn>
                      <a:cxn ang="0">
                        <a:pos x="5" y="11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40" name="Freeform 12"/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/>
                    <a:ahLst/>
                    <a:cxnLst>
                      <a:cxn ang="0">
                        <a:pos x="3" y="13"/>
                      </a:cxn>
                      <a:cxn ang="0">
                        <a:pos x="11" y="3"/>
                      </a:cxn>
                      <a:cxn ang="0">
                        <a:pos x="7" y="19"/>
                      </a:cxn>
                      <a:cxn ang="0">
                        <a:pos x="3" y="13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41" name="Freeform 13"/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42" name="Freeform 14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43" name="Freeform 15"/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44" name="Freeform 16"/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45" name="Freeform 17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46" name="Freeform 18"/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47" name="Freeform 19"/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48" name="Freeform 20"/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49" name="Freeform 21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50" name="Freeform 22"/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51" name="Freeform 23"/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52" name="Freeform 24"/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53" name="Freeform 25"/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54" name="Freeform 26"/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55" name="Freeform 27"/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/>
                    <a:ahLst/>
                    <a:cxnLst>
                      <a:cxn ang="0">
                        <a:pos x="8" y="14"/>
                      </a:cxn>
                      <a:cxn ang="0">
                        <a:pos x="14" y="0"/>
                      </a:cxn>
                      <a:cxn ang="0">
                        <a:pos x="14" y="22"/>
                      </a:cxn>
                      <a:cxn ang="0">
                        <a:pos x="8" y="14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56" name="Freeform 28"/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57" name="Freeform 29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58" name="Freeform 30"/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59" name="Freeform 31"/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60" name="Freeform 32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61" name="Freeform 33"/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62" name="Freeform 34"/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/>
                    <a:ahLst/>
                    <a:cxnLst>
                      <a:cxn ang="0">
                        <a:pos x="21" y="280"/>
                      </a:cxn>
                      <a:cxn ang="0">
                        <a:pos x="24" y="250"/>
                      </a:cxn>
                      <a:cxn ang="0">
                        <a:pos x="22" y="245"/>
                      </a:cxn>
                      <a:cxn ang="0">
                        <a:pos x="16" y="218"/>
                      </a:cxn>
                      <a:cxn ang="0">
                        <a:pos x="4" y="215"/>
                      </a:cxn>
                      <a:cxn ang="0">
                        <a:pos x="0" y="191"/>
                      </a:cxn>
                      <a:cxn ang="0">
                        <a:pos x="12" y="180"/>
                      </a:cxn>
                      <a:cxn ang="0">
                        <a:pos x="6" y="165"/>
                      </a:cxn>
                      <a:cxn ang="0">
                        <a:pos x="2" y="160"/>
                      </a:cxn>
                      <a:cxn ang="0">
                        <a:pos x="28" y="120"/>
                      </a:cxn>
                      <a:cxn ang="0">
                        <a:pos x="44" y="96"/>
                      </a:cxn>
                      <a:cxn ang="0">
                        <a:pos x="42" y="70"/>
                      </a:cxn>
                      <a:cxn ang="0">
                        <a:pos x="24" y="43"/>
                      </a:cxn>
                      <a:cxn ang="0">
                        <a:pos x="20" y="32"/>
                      </a:cxn>
                      <a:cxn ang="0">
                        <a:pos x="26" y="36"/>
                      </a:cxn>
                      <a:cxn ang="0">
                        <a:pos x="48" y="35"/>
                      </a:cxn>
                      <a:cxn ang="0">
                        <a:pos x="64" y="11"/>
                      </a:cxn>
                      <a:cxn ang="0">
                        <a:pos x="82" y="0"/>
                      </a:cxn>
                      <a:cxn ang="0">
                        <a:pos x="88" y="2"/>
                      </a:cxn>
                      <a:cxn ang="0">
                        <a:pos x="92" y="9"/>
                      </a:cxn>
                      <a:cxn ang="0">
                        <a:pos x="98" y="5"/>
                      </a:cxn>
                      <a:cxn ang="0">
                        <a:pos x="110" y="8"/>
                      </a:cxn>
                      <a:cxn ang="0">
                        <a:pos x="116" y="9"/>
                      </a:cxn>
                      <a:cxn ang="0">
                        <a:pos x="141" y="14"/>
                      </a:cxn>
                      <a:cxn ang="0">
                        <a:pos x="155" y="24"/>
                      </a:cxn>
                      <a:cxn ang="0">
                        <a:pos x="167" y="17"/>
                      </a:cxn>
                      <a:cxn ang="0">
                        <a:pos x="173" y="14"/>
                      </a:cxn>
                      <a:cxn ang="0">
                        <a:pos x="195" y="14"/>
                      </a:cxn>
                      <a:cxn ang="0">
                        <a:pos x="211" y="32"/>
                      </a:cxn>
                      <a:cxn ang="0">
                        <a:pos x="231" y="59"/>
                      </a:cxn>
                      <a:cxn ang="0">
                        <a:pos x="245" y="70"/>
                      </a:cxn>
                      <a:cxn ang="0">
                        <a:pos x="257" y="68"/>
                      </a:cxn>
                      <a:cxn ang="0">
                        <a:pos x="270" y="65"/>
                      </a:cxn>
                      <a:cxn ang="0">
                        <a:pos x="290" y="71"/>
                      </a:cxn>
                      <a:cxn ang="0">
                        <a:pos x="300" y="81"/>
                      </a:cxn>
                      <a:cxn ang="0">
                        <a:pos x="308" y="90"/>
                      </a:cxn>
                      <a:cxn ang="0">
                        <a:pos x="318" y="111"/>
                      </a:cxn>
                      <a:cxn ang="0">
                        <a:pos x="322" y="120"/>
                      </a:cxn>
                      <a:cxn ang="0">
                        <a:pos x="324" y="125"/>
                      </a:cxn>
                      <a:cxn ang="0">
                        <a:pos x="310" y="142"/>
                      </a:cxn>
                      <a:cxn ang="0">
                        <a:pos x="322" y="141"/>
                      </a:cxn>
                      <a:cxn ang="0">
                        <a:pos x="342" y="155"/>
                      </a:cxn>
                      <a:cxn ang="0">
                        <a:pos x="364" y="157"/>
                      </a:cxn>
                      <a:cxn ang="0">
                        <a:pos x="380" y="168"/>
                      </a:cxn>
                      <a:cxn ang="0">
                        <a:pos x="382" y="172"/>
                      </a:cxn>
                      <a:cxn ang="0">
                        <a:pos x="382" y="176"/>
                      </a:cxn>
                      <a:cxn ang="0">
                        <a:pos x="394" y="172"/>
                      </a:cxn>
                      <a:cxn ang="0">
                        <a:pos x="400" y="171"/>
                      </a:cxn>
                      <a:cxn ang="0">
                        <a:pos x="439" y="185"/>
                      </a:cxn>
                      <a:cxn ang="0">
                        <a:pos x="447" y="199"/>
                      </a:cxn>
                      <a:cxn ang="0">
                        <a:pos x="465" y="201"/>
                      </a:cxn>
                      <a:cxn ang="0">
                        <a:pos x="471" y="215"/>
                      </a:cxn>
                      <a:cxn ang="0">
                        <a:pos x="451" y="258"/>
                      </a:cxn>
                      <a:cxn ang="0">
                        <a:pos x="435" y="281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63" name="Freeform 35"/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/>
                    <a:ahLst/>
                    <a:cxnLst>
                      <a:cxn ang="0">
                        <a:pos x="406" y="6"/>
                      </a:cxn>
                      <a:cxn ang="0">
                        <a:pos x="502" y="34"/>
                      </a:cxn>
                      <a:cxn ang="0">
                        <a:pos x="550" y="38"/>
                      </a:cxn>
                      <a:cxn ang="0">
                        <a:pos x="578" y="130"/>
                      </a:cxn>
                      <a:cxn ang="0">
                        <a:pos x="586" y="90"/>
                      </a:cxn>
                      <a:cxn ang="0">
                        <a:pos x="606" y="70"/>
                      </a:cxn>
                      <a:cxn ang="0">
                        <a:pos x="642" y="126"/>
                      </a:cxn>
                      <a:cxn ang="0">
                        <a:pos x="682" y="98"/>
                      </a:cxn>
                      <a:cxn ang="0">
                        <a:pos x="706" y="86"/>
                      </a:cxn>
                      <a:cxn ang="0">
                        <a:pos x="762" y="2"/>
                      </a:cxn>
                      <a:cxn ang="0">
                        <a:pos x="798" y="70"/>
                      </a:cxn>
                      <a:cxn ang="0">
                        <a:pos x="798" y="130"/>
                      </a:cxn>
                      <a:cxn ang="0">
                        <a:pos x="790" y="158"/>
                      </a:cxn>
                      <a:cxn ang="0">
                        <a:pos x="766" y="162"/>
                      </a:cxn>
                      <a:cxn ang="0">
                        <a:pos x="762" y="186"/>
                      </a:cxn>
                      <a:cxn ang="0">
                        <a:pos x="802" y="226"/>
                      </a:cxn>
                      <a:cxn ang="0">
                        <a:pos x="786" y="322"/>
                      </a:cxn>
                      <a:cxn ang="0">
                        <a:pos x="830" y="414"/>
                      </a:cxn>
                      <a:cxn ang="0">
                        <a:pos x="854" y="450"/>
                      </a:cxn>
                      <a:cxn ang="0">
                        <a:pos x="830" y="450"/>
                      </a:cxn>
                      <a:cxn ang="0">
                        <a:pos x="746" y="378"/>
                      </a:cxn>
                      <a:cxn ang="0">
                        <a:pos x="678" y="402"/>
                      </a:cxn>
                      <a:cxn ang="0">
                        <a:pos x="590" y="442"/>
                      </a:cxn>
                      <a:cxn ang="0">
                        <a:pos x="642" y="578"/>
                      </a:cxn>
                      <a:cxn ang="0">
                        <a:pos x="710" y="610"/>
                      </a:cxn>
                      <a:cxn ang="0">
                        <a:pos x="738" y="550"/>
                      </a:cxn>
                      <a:cxn ang="0">
                        <a:pos x="774" y="570"/>
                      </a:cxn>
                      <a:cxn ang="0">
                        <a:pos x="766" y="630"/>
                      </a:cxn>
                      <a:cxn ang="0">
                        <a:pos x="802" y="670"/>
                      </a:cxn>
                      <a:cxn ang="0">
                        <a:pos x="838" y="658"/>
                      </a:cxn>
                      <a:cxn ang="0">
                        <a:pos x="922" y="806"/>
                      </a:cxn>
                      <a:cxn ang="0">
                        <a:pos x="942" y="826"/>
                      </a:cxn>
                      <a:cxn ang="0">
                        <a:pos x="874" y="810"/>
                      </a:cxn>
                      <a:cxn ang="0">
                        <a:pos x="830" y="758"/>
                      </a:cxn>
                      <a:cxn ang="0">
                        <a:pos x="778" y="710"/>
                      </a:cxn>
                      <a:cxn ang="0">
                        <a:pos x="702" y="662"/>
                      </a:cxn>
                      <a:cxn ang="0">
                        <a:pos x="614" y="646"/>
                      </a:cxn>
                      <a:cxn ang="0">
                        <a:pos x="506" y="594"/>
                      </a:cxn>
                      <a:cxn ang="0">
                        <a:pos x="462" y="506"/>
                      </a:cxn>
                      <a:cxn ang="0">
                        <a:pos x="430" y="462"/>
                      </a:cxn>
                      <a:cxn ang="0">
                        <a:pos x="382" y="430"/>
                      </a:cxn>
                      <a:cxn ang="0">
                        <a:pos x="342" y="370"/>
                      </a:cxn>
                      <a:cxn ang="0">
                        <a:pos x="354" y="414"/>
                      </a:cxn>
                      <a:cxn ang="0">
                        <a:pos x="418" y="494"/>
                      </a:cxn>
                      <a:cxn ang="0">
                        <a:pos x="422" y="526"/>
                      </a:cxn>
                      <a:cxn ang="0">
                        <a:pos x="394" y="498"/>
                      </a:cxn>
                      <a:cxn ang="0">
                        <a:pos x="354" y="466"/>
                      </a:cxn>
                      <a:cxn ang="0">
                        <a:pos x="314" y="402"/>
                      </a:cxn>
                      <a:cxn ang="0">
                        <a:pos x="266" y="346"/>
                      </a:cxn>
                      <a:cxn ang="0">
                        <a:pos x="210" y="314"/>
                      </a:cxn>
                      <a:cxn ang="0">
                        <a:pos x="154" y="238"/>
                      </a:cxn>
                      <a:cxn ang="0">
                        <a:pos x="66" y="66"/>
                      </a:cxn>
                      <a:cxn ang="0">
                        <a:pos x="34" y="38"/>
                      </a:cxn>
                      <a:cxn ang="0">
                        <a:pos x="46" y="22"/>
                      </a:cxn>
                      <a:cxn ang="0">
                        <a:pos x="102" y="70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64" name="Freeform 36"/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/>
                    <a:ahLst/>
                    <a:cxnLst>
                      <a:cxn ang="0">
                        <a:pos x="6" y="28"/>
                      </a:cxn>
                      <a:cxn ang="0">
                        <a:pos x="10" y="48"/>
                      </a:cxn>
                      <a:cxn ang="0">
                        <a:pos x="6" y="28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65" name="Freeform 37"/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/>
                    <a:ahLst/>
                    <a:cxnLst>
                      <a:cxn ang="0">
                        <a:pos x="0" y="5"/>
                      </a:cxn>
                      <a:cxn ang="0">
                        <a:pos x="12" y="1"/>
                      </a:cxn>
                      <a:cxn ang="0">
                        <a:pos x="36" y="17"/>
                      </a:cxn>
                      <a:cxn ang="0">
                        <a:pos x="8" y="17"/>
                      </a:cxn>
                      <a:cxn ang="0">
                        <a:pos x="0" y="5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66" name="Freeform 38"/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/>
                    <a:ahLst/>
                    <a:cxnLst>
                      <a:cxn ang="0">
                        <a:pos x="0" y="49"/>
                      </a:cxn>
                      <a:cxn ang="0">
                        <a:pos x="28" y="25"/>
                      </a:cxn>
                      <a:cxn ang="0">
                        <a:pos x="56" y="21"/>
                      </a:cxn>
                      <a:cxn ang="0">
                        <a:pos x="80" y="9"/>
                      </a:cxn>
                      <a:cxn ang="0">
                        <a:pos x="64" y="25"/>
                      </a:cxn>
                      <a:cxn ang="0">
                        <a:pos x="124" y="49"/>
                      </a:cxn>
                      <a:cxn ang="0">
                        <a:pos x="160" y="65"/>
                      </a:cxn>
                      <a:cxn ang="0">
                        <a:pos x="116" y="77"/>
                      </a:cxn>
                      <a:cxn ang="0">
                        <a:pos x="88" y="57"/>
                      </a:cxn>
                      <a:cxn ang="0">
                        <a:pos x="76" y="53"/>
                      </a:cxn>
                      <a:cxn ang="0">
                        <a:pos x="24" y="41"/>
                      </a:cxn>
                      <a:cxn ang="0">
                        <a:pos x="0" y="49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67" name="Freeform 39"/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2" y="4"/>
                      </a:cxn>
                      <a:cxn ang="0">
                        <a:pos x="88" y="24"/>
                      </a:cxn>
                      <a:cxn ang="0">
                        <a:pos x="112" y="20"/>
                      </a:cxn>
                      <a:cxn ang="0">
                        <a:pos x="108" y="44"/>
                      </a:cxn>
                      <a:cxn ang="0">
                        <a:pos x="64" y="40"/>
                      </a:cxn>
                      <a:cxn ang="0">
                        <a:pos x="0" y="36"/>
                      </a:cxn>
                      <a:cxn ang="0">
                        <a:pos x="28" y="2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68" name="Freeform 40"/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/>
                    <a:ahLst/>
                    <a:cxnLst>
                      <a:cxn ang="0">
                        <a:pos x="17" y="25"/>
                      </a:cxn>
                      <a:cxn ang="0">
                        <a:pos x="37" y="13"/>
                      </a:cxn>
                      <a:cxn ang="0">
                        <a:pos x="17" y="2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69" name="Freeform 41"/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/>
                    <a:ahLst/>
                    <a:cxnLst>
                      <a:cxn ang="0">
                        <a:pos x="19" y="32"/>
                      </a:cxn>
                      <a:cxn ang="0">
                        <a:pos x="19" y="0"/>
                      </a:cxn>
                      <a:cxn ang="0">
                        <a:pos x="19" y="32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70" name="Freeform 42"/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/>
                    <a:ahLst/>
                    <a:cxnLst>
                      <a:cxn ang="0">
                        <a:pos x="4" y="9"/>
                      </a:cxn>
                      <a:cxn ang="0">
                        <a:pos x="20" y="33"/>
                      </a:cxn>
                      <a:cxn ang="0">
                        <a:pos x="24" y="49"/>
                      </a:cxn>
                      <a:cxn ang="0">
                        <a:pos x="36" y="53"/>
                      </a:cxn>
                      <a:cxn ang="0">
                        <a:pos x="24" y="73"/>
                      </a:cxn>
                      <a:cxn ang="0">
                        <a:pos x="0" y="21"/>
                      </a:cxn>
                      <a:cxn ang="0">
                        <a:pos x="4" y="9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71" name="Freeform 43"/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/>
                    <a:ahLst/>
                    <a:cxnLst>
                      <a:cxn ang="0">
                        <a:pos x="220" y="1"/>
                      </a:cxn>
                      <a:cxn ang="0">
                        <a:pos x="231" y="8"/>
                      </a:cxn>
                      <a:cxn ang="0">
                        <a:pos x="235" y="0"/>
                      </a:cxn>
                      <a:cxn ang="0">
                        <a:pos x="265" y="0"/>
                      </a:cxn>
                      <a:cxn ang="0">
                        <a:pos x="287" y="17"/>
                      </a:cxn>
                      <a:cxn ang="0">
                        <a:pos x="319" y="10"/>
                      </a:cxn>
                      <a:cxn ang="0">
                        <a:pos x="314" y="29"/>
                      </a:cxn>
                      <a:cxn ang="0">
                        <a:pos x="298" y="46"/>
                      </a:cxn>
                      <a:cxn ang="0">
                        <a:pos x="295" y="29"/>
                      </a:cxn>
                      <a:cxn ang="0">
                        <a:pos x="287" y="31"/>
                      </a:cxn>
                      <a:cxn ang="0">
                        <a:pos x="279" y="29"/>
                      </a:cxn>
                      <a:cxn ang="0">
                        <a:pos x="263" y="21"/>
                      </a:cxn>
                      <a:cxn ang="0">
                        <a:pos x="228" y="38"/>
                      </a:cxn>
                      <a:cxn ang="0">
                        <a:pos x="201" y="44"/>
                      </a:cxn>
                      <a:cxn ang="0">
                        <a:pos x="212" y="57"/>
                      </a:cxn>
                      <a:cxn ang="0">
                        <a:pos x="188" y="63"/>
                      </a:cxn>
                      <a:cxn ang="0">
                        <a:pos x="169" y="61"/>
                      </a:cxn>
                      <a:cxn ang="0">
                        <a:pos x="177" y="57"/>
                      </a:cxn>
                      <a:cxn ang="0">
                        <a:pos x="171" y="40"/>
                      </a:cxn>
                      <a:cxn ang="0">
                        <a:pos x="169" y="31"/>
                      </a:cxn>
                      <a:cxn ang="0">
                        <a:pos x="158" y="23"/>
                      </a:cxn>
                      <a:cxn ang="0">
                        <a:pos x="142" y="27"/>
                      </a:cxn>
                      <a:cxn ang="0">
                        <a:pos x="134" y="27"/>
                      </a:cxn>
                      <a:cxn ang="0">
                        <a:pos x="123" y="25"/>
                      </a:cxn>
                      <a:cxn ang="0">
                        <a:pos x="83" y="2"/>
                      </a:cxn>
                      <a:cxn ang="0">
                        <a:pos x="59" y="14"/>
                      </a:cxn>
                      <a:cxn ang="0">
                        <a:pos x="1" y="0"/>
                      </a:cxn>
                      <a:cxn ang="0">
                        <a:pos x="220" y="1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72" name="Freeform 44"/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/>
                    <a:ahLst/>
                    <a:cxnLst>
                      <a:cxn ang="0">
                        <a:pos x="105" y="31"/>
                      </a:cxn>
                      <a:cxn ang="0">
                        <a:pos x="30" y="1"/>
                      </a:cxn>
                      <a:cxn ang="0">
                        <a:pos x="285" y="0"/>
                      </a:cxn>
                      <a:cxn ang="0">
                        <a:pos x="296" y="14"/>
                      </a:cxn>
                      <a:cxn ang="0">
                        <a:pos x="264" y="16"/>
                      </a:cxn>
                      <a:cxn ang="0">
                        <a:pos x="105" y="3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73" name="Freeform 45"/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74" name="Freeform 46"/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6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75" name="Freeform 47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76" name="Freeform 48"/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77" name="Freeform 49"/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78" name="Freeform 50"/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79" name="Freeform 51"/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80" name="Freeform 52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81" name="Freeform 53"/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82" name="Freeform 54"/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83" name="Freeform 55"/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84" name="Freeform 56"/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85" name="Freeform 57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86" name="Freeform 58"/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87" name="Freeform 59"/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88" name="Freeform 60"/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89" name="Freeform 61"/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90" name="Freeform 62"/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91" name="Freeform 63"/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92" name="Freeform 64"/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93" name="Freeform 65"/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94" name="Freeform 66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</p:grpSp>
            <p:grpSp>
              <p:nvGrpSpPr>
                <p:cNvPr id="22595" name="Group 67"/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22596" name="Freeform 68"/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97" name="Freeform 69"/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98" name="Freeform 70"/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99" name="Freeform 71"/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00" name="Freeform 72"/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01" name="Freeform 73"/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02" name="Freeform 74"/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03" name="Freeform 75"/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04" name="Freeform 76"/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05" name="Freeform 77"/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06" name="Freeform 78"/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07" name="Freeform 79"/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08" name="Freeform 80"/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09" name="Freeform 81"/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10" name="Freeform 82"/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11" name="Freeform 83"/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12" name="Freeform 84"/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13" name="Freeform 85"/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14" name="Freeform 86"/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15" name="Freeform 87"/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16" name="Freeform 88"/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17" name="Freeform 89"/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8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18" name="Freeform 90"/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19" name="Freeform 91"/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20" name="Freeform 92"/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21" name="Freeform 93"/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22" name="Freeform 94"/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23" name="Freeform 95"/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24" name="Freeform 96"/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25" name="Freeform 97"/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26" name="Freeform 98"/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27" name="Freeform 99"/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28" name="Freeform 100"/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29" name="Freeform 101"/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30" name="Freeform 102"/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31" name="Freeform 103"/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32" name="Freeform 104"/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33" name="Freeform 105"/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34" name="Freeform 106"/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35" name="Freeform 107"/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36" name="Freeform 108"/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37" name="Freeform 109"/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</p:grpSp>
          </p:grpSp>
          <p:grpSp>
            <p:nvGrpSpPr>
              <p:cNvPr id="22638" name="Group 110"/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22639" name="Line 111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40" name="Line 112"/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41" name="Line 113"/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42" name="Line 114"/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43" name="Line 115"/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44" name="Line 116"/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45" name="Line 117"/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46" name="Line 118"/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47" name="Line 119"/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48" name="Line 120"/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49" name="Line 121"/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50" name="Line 122"/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51" name="Line 123"/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52" name="Line 124"/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53" name="Line 125"/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54" name="Line 126"/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55" name="Line 127"/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56" name="Line 128"/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57" name="Line 129"/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58" name="Line 130"/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59" name="Line 131"/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2660" name="Group 132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22661" name="Line 133"/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62" name="Line 134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63" name="Line 135"/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64" name="Line 136"/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65" name="Line 137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66" name="Line 138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67" name="Line 139"/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68" name="Line 140"/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69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70" name="Line 142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71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72" name="Line 144"/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73" name="Line 145"/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74" name="Line 146"/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75" name="Line 147"/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76" name="Line 148"/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77" name="Line 149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78" name="Line 150"/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79" name="Line 151"/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80" name="Line 152"/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81" name="Line 153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82" name="Line 154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83" name="Line 155"/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84" name="Line 156"/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85" name="Line 157"/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</p:grpSp>
        <p:pic>
          <p:nvPicPr>
            <p:cNvPr id="22689" name="Picture 161" descr="earth"/>
            <p:cNvPicPr>
              <a:picLocks noChangeAspect="1" noChangeArrowheads="1"/>
            </p:cNvPicPr>
            <p:nvPr userDrawn="1"/>
          </p:nvPicPr>
          <p:blipFill>
            <a:blip r:embed="rId13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5"/>
        </a:buBlip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weneed.org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.org/News/Press/docs/2013/ga11338.doc.htm" TargetMode="External"/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weneed.org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sustainabledevelopment.un.org/index.php?menu=199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List_of_countries_by_GDP_(PPP)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List_of_countries_by_GDP_(nominal)" TargetMode="External"/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ustainabledevelopment.un.org/index.php?menu=199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weneed.org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World Sustainability </a:t>
            </a:r>
            <a:r>
              <a:rPr lang="nl-NL" dirty="0" err="1" smtClean="0"/>
              <a:t>Fund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      </a:t>
            </a:r>
            <a:r>
              <a:rPr lang="nl-NL" dirty="0" smtClean="0">
                <a:solidFill>
                  <a:srgbClr val="00B050"/>
                </a:solidFill>
              </a:rPr>
              <a:t>a </a:t>
            </a:r>
            <a:r>
              <a:rPr lang="nl-NL" dirty="0" err="1" smtClean="0">
                <a:solidFill>
                  <a:srgbClr val="00B050"/>
                </a:solidFill>
              </a:rPr>
              <a:t>new</a:t>
            </a:r>
            <a:r>
              <a:rPr lang="nl-NL" dirty="0" smtClean="0">
                <a:solidFill>
                  <a:srgbClr val="00B050"/>
                </a:solidFill>
              </a:rPr>
              <a:t> </a:t>
            </a:r>
            <a:r>
              <a:rPr lang="nl-NL" dirty="0" err="1" smtClean="0">
                <a:solidFill>
                  <a:srgbClr val="00B050"/>
                </a:solidFill>
              </a:rPr>
              <a:t>tipping</a:t>
            </a:r>
            <a:r>
              <a:rPr lang="nl-NL" dirty="0" smtClean="0">
                <a:solidFill>
                  <a:srgbClr val="00B050"/>
                </a:solidFill>
              </a:rPr>
              <a:t> point</a:t>
            </a:r>
            <a:endParaRPr lang="nl-NL" dirty="0">
              <a:solidFill>
                <a:srgbClr val="00B050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SIP - Sponsor </a:t>
            </a:r>
            <a:r>
              <a:rPr lang="nl-NL" dirty="0" err="1" smtClean="0"/>
              <a:t>Investor</a:t>
            </a:r>
            <a:r>
              <a:rPr lang="nl-NL" dirty="0" smtClean="0"/>
              <a:t> Program:</a:t>
            </a:r>
          </a:p>
          <a:p>
            <a:r>
              <a:rPr lang="nl-NL" dirty="0" smtClean="0"/>
              <a:t>The World we </a:t>
            </a:r>
            <a:r>
              <a:rPr lang="nl-NL" dirty="0" err="1" smtClean="0"/>
              <a:t>need</a:t>
            </a:r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CDM </a:t>
            </a:r>
            <a:r>
              <a:rPr lang="en-US" dirty="0" err="1" smtClean="0"/>
              <a:t>LoanScheme</a:t>
            </a:r>
            <a:r>
              <a:rPr lang="en-US" dirty="0" smtClean="0"/>
              <a:t> + Bazaar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132856"/>
            <a:ext cx="7848872" cy="347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hthoek 4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3"/>
              </a:rPr>
              <a:t>www.worldweneed.org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JL-OMHOOG 3"/>
          <p:cNvSpPr/>
          <p:nvPr/>
        </p:nvSpPr>
        <p:spPr>
          <a:xfrm flipV="1">
            <a:off x="6804248" y="2276872"/>
            <a:ext cx="1872208" cy="3888432"/>
          </a:xfrm>
          <a:prstGeom prst="up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Financiële</a:t>
            </a:r>
            <a:r>
              <a:rPr lang="en-US" dirty="0" smtClean="0"/>
              <a:t> DRIL </a:t>
            </a:r>
            <a:r>
              <a:rPr lang="en-US" dirty="0" err="1" smtClean="0"/>
              <a:t>naar</a:t>
            </a:r>
            <a:r>
              <a:rPr lang="en-US" dirty="0" smtClean="0"/>
              <a:t> </a:t>
            </a:r>
            <a:r>
              <a:rPr lang="en-US" dirty="0" err="1" smtClean="0"/>
              <a:t>realisatie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Essence </a:t>
            </a:r>
            <a:r>
              <a:rPr lang="nl-NL" dirty="0" err="1" smtClean="0"/>
              <a:t>Sunrise</a:t>
            </a:r>
            <a:r>
              <a:rPr lang="nl-NL" dirty="0" smtClean="0"/>
              <a:t> S&amp;I </a:t>
            </a:r>
            <a:r>
              <a:rPr lang="nl-NL" dirty="0" err="1" smtClean="0"/>
              <a:t>fund</a:t>
            </a:r>
            <a:r>
              <a:rPr lang="nl-NL" dirty="0" smtClean="0"/>
              <a:t> €20miljard</a:t>
            </a:r>
          </a:p>
          <a:p>
            <a:r>
              <a:rPr lang="nl-NL" dirty="0" smtClean="0"/>
              <a:t>WSF €20miljoen/€70miljard+1á2%GDP</a:t>
            </a:r>
          </a:p>
          <a:p>
            <a:r>
              <a:rPr lang="nl-NL" dirty="0" smtClean="0"/>
              <a:t>WSF</a:t>
            </a:r>
            <a:r>
              <a:rPr lang="nl-NL" dirty="0" smtClean="0"/>
              <a:t> </a:t>
            </a:r>
            <a:r>
              <a:rPr lang="nl-NL" dirty="0" smtClean="0"/>
              <a:t>Der Nederlanden</a:t>
            </a:r>
          </a:p>
          <a:p>
            <a:r>
              <a:rPr lang="nl-NL" dirty="0" smtClean="0"/>
              <a:t>Vipcure implementatie</a:t>
            </a:r>
          </a:p>
          <a:p>
            <a:r>
              <a:rPr lang="nl-NL" dirty="0" smtClean="0"/>
              <a:t>Leiderschapsontwikkeling</a:t>
            </a:r>
          </a:p>
          <a:p>
            <a:r>
              <a:rPr lang="nl-NL" dirty="0" smtClean="0"/>
              <a:t>Commons </a:t>
            </a:r>
            <a:r>
              <a:rPr lang="nl-NL" dirty="0" err="1" smtClean="0"/>
              <a:t>human</a:t>
            </a:r>
            <a:r>
              <a:rPr lang="nl-NL" dirty="0" smtClean="0"/>
              <a:t> </a:t>
            </a:r>
            <a:r>
              <a:rPr lang="nl-NL" dirty="0" err="1" smtClean="0"/>
              <a:t>rights</a:t>
            </a:r>
            <a:endParaRPr lang="nl-NL" dirty="0" smtClean="0"/>
          </a:p>
          <a:p>
            <a:endParaRPr lang="nl-NL" dirty="0" smtClean="0"/>
          </a:p>
          <a:p>
            <a:endParaRPr lang="en-US" dirty="0"/>
          </a:p>
        </p:txBody>
      </p:sp>
      <p:sp>
        <p:nvSpPr>
          <p:cNvPr id="5" name="Rechthoek 4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2"/>
              </a:rPr>
              <a:t>www.worldweneed.org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6062" y="930275"/>
            <a:ext cx="8646417" cy="1143000"/>
          </a:xfrm>
        </p:spPr>
        <p:txBody>
          <a:bodyPr/>
          <a:lstStyle/>
          <a:p>
            <a:r>
              <a:rPr lang="nl-NL" dirty="0" smtClean="0"/>
              <a:t>WSF SIP - Sponsor </a:t>
            </a:r>
            <a:r>
              <a:rPr lang="nl-NL" dirty="0" err="1" smtClean="0"/>
              <a:t>Investor</a:t>
            </a:r>
            <a:r>
              <a:rPr lang="nl-NL" dirty="0" smtClean="0"/>
              <a:t> Program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 </a:t>
            </a:r>
            <a:r>
              <a:rPr lang="en-US" dirty="0" err="1" smtClean="0"/>
              <a:t>Partijen</a:t>
            </a:r>
            <a:r>
              <a:rPr lang="en-US" dirty="0" smtClean="0"/>
              <a:t> </a:t>
            </a:r>
            <a:r>
              <a:rPr lang="en-US" dirty="0" err="1" smtClean="0"/>
              <a:t>financieren</a:t>
            </a:r>
            <a:r>
              <a:rPr lang="en-US" dirty="0" smtClean="0"/>
              <a:t> elk € 1 </a:t>
            </a:r>
            <a:r>
              <a:rPr lang="en-US" dirty="0" err="1" smtClean="0"/>
              <a:t>miljoen</a:t>
            </a:r>
            <a:endParaRPr lang="en-US" dirty="0" smtClean="0"/>
          </a:p>
          <a:p>
            <a:r>
              <a:rPr lang="en-US" dirty="0" smtClean="0"/>
              <a:t>WSF start CDM ranking en </a:t>
            </a:r>
            <a:r>
              <a:rPr lang="en-US" dirty="0" err="1" smtClean="0"/>
              <a:t>promotie</a:t>
            </a:r>
            <a:endParaRPr lang="en-US" dirty="0" smtClean="0"/>
          </a:p>
          <a:p>
            <a:r>
              <a:rPr lang="en-US" dirty="0" smtClean="0"/>
              <a:t>Start 10 CDM </a:t>
            </a:r>
            <a:r>
              <a:rPr lang="en-US" dirty="0" err="1" smtClean="0"/>
              <a:t>projecten</a:t>
            </a:r>
            <a:r>
              <a:rPr lang="en-US" dirty="0" smtClean="0"/>
              <a:t> (in </a:t>
            </a:r>
            <a:r>
              <a:rPr lang="en-US" dirty="0" err="1" smtClean="0"/>
              <a:t>mandje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Vanuit</a:t>
            </a:r>
            <a:r>
              <a:rPr lang="en-US" dirty="0" smtClean="0"/>
              <a:t> </a:t>
            </a:r>
            <a:r>
              <a:rPr lang="en-US" dirty="0" err="1" smtClean="0"/>
              <a:t>LoanScheme</a:t>
            </a:r>
            <a:r>
              <a:rPr lang="en-US" dirty="0" smtClean="0"/>
              <a:t> $ 500 </a:t>
            </a:r>
            <a:r>
              <a:rPr lang="en-US" smtClean="0"/>
              <a:t>miljoen</a:t>
            </a:r>
            <a:endParaRPr lang="en-US" dirty="0" smtClean="0"/>
          </a:p>
          <a:p>
            <a:r>
              <a:rPr lang="en-US" dirty="0" err="1" smtClean="0"/>
              <a:t>Duurzaamheidsresultaat</a:t>
            </a:r>
            <a:endParaRPr lang="en-US" dirty="0" smtClean="0"/>
          </a:p>
          <a:p>
            <a:r>
              <a:rPr lang="en-US" dirty="0" err="1" smtClean="0"/>
              <a:t>Werkgelegenheid</a:t>
            </a:r>
            <a:r>
              <a:rPr lang="en-US" dirty="0" smtClean="0"/>
              <a:t> en </a:t>
            </a:r>
            <a:r>
              <a:rPr lang="en-US" dirty="0" err="1" smtClean="0"/>
              <a:t>welzijn</a:t>
            </a:r>
            <a:r>
              <a:rPr lang="en-US" dirty="0" smtClean="0"/>
              <a:t> </a:t>
            </a:r>
          </a:p>
          <a:p>
            <a:r>
              <a:rPr lang="en-US" dirty="0" smtClean="0"/>
              <a:t>ROI ca. 20% 50/50 WSF en </a:t>
            </a:r>
            <a:r>
              <a:rPr lang="en-US" dirty="0" err="1" smtClean="0"/>
              <a:t>Partijen</a:t>
            </a:r>
            <a:endParaRPr lang="en-US" dirty="0"/>
          </a:p>
        </p:txBody>
      </p:sp>
      <p:sp>
        <p:nvSpPr>
          <p:cNvPr id="4" name="Rechthoek 3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2"/>
              </a:rPr>
              <a:t>www.worldweneed.org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Wat</a:t>
            </a:r>
            <a:r>
              <a:rPr lang="en-US" dirty="0" smtClean="0"/>
              <a:t> </a:t>
            </a:r>
            <a:r>
              <a:rPr lang="en-US" dirty="0" err="1" smtClean="0"/>
              <a:t>gerealiseerd</a:t>
            </a:r>
            <a:r>
              <a:rPr lang="en-US" dirty="0" smtClean="0"/>
              <a:t> op 12-12-2013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WSF is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begrip</a:t>
            </a:r>
            <a:r>
              <a:rPr lang="en-US" dirty="0" smtClean="0"/>
              <a:t> in NL en </a:t>
            </a:r>
            <a:r>
              <a:rPr lang="en-US" dirty="0" err="1" smtClean="0"/>
              <a:t>heeft</a:t>
            </a:r>
            <a:r>
              <a:rPr lang="en-US" dirty="0" smtClean="0"/>
              <a:t> impact</a:t>
            </a:r>
          </a:p>
          <a:p>
            <a:r>
              <a:rPr lang="en-US" dirty="0" smtClean="0"/>
              <a:t>Website </a:t>
            </a:r>
            <a:r>
              <a:rPr lang="en-US" dirty="0" err="1" smtClean="0"/>
              <a:t>voorziet</a:t>
            </a:r>
            <a:r>
              <a:rPr lang="en-US" dirty="0" smtClean="0"/>
              <a:t> in </a:t>
            </a:r>
            <a:r>
              <a:rPr lang="en-US" dirty="0" err="1" smtClean="0"/>
              <a:t>duurzame</a:t>
            </a:r>
            <a:r>
              <a:rPr lang="en-US" dirty="0" smtClean="0"/>
              <a:t> </a:t>
            </a:r>
            <a:r>
              <a:rPr lang="en-US" dirty="0" err="1" smtClean="0"/>
              <a:t>ideeën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huishoudens</a:t>
            </a:r>
            <a:r>
              <a:rPr lang="en-US" dirty="0" smtClean="0"/>
              <a:t>, </a:t>
            </a:r>
            <a:r>
              <a:rPr lang="en-US" dirty="0" err="1" smtClean="0"/>
              <a:t>bedrijven</a:t>
            </a:r>
            <a:r>
              <a:rPr lang="en-US" dirty="0" smtClean="0"/>
              <a:t> en </a:t>
            </a:r>
            <a:r>
              <a:rPr lang="en-US" dirty="0" err="1" smtClean="0"/>
              <a:t>overheden</a:t>
            </a:r>
            <a:endParaRPr lang="en-US" dirty="0" smtClean="0"/>
          </a:p>
          <a:p>
            <a:r>
              <a:rPr lang="en-US" dirty="0" smtClean="0"/>
              <a:t>CDM </a:t>
            </a:r>
            <a:r>
              <a:rPr lang="en-US" dirty="0" err="1" smtClean="0"/>
              <a:t>onderzoek</a:t>
            </a:r>
            <a:r>
              <a:rPr lang="en-US" dirty="0" smtClean="0"/>
              <a:t> </a:t>
            </a:r>
            <a:r>
              <a:rPr lang="en-US" dirty="0" err="1" smtClean="0"/>
              <a:t>klaar</a:t>
            </a:r>
            <a:r>
              <a:rPr lang="en-US" dirty="0" smtClean="0"/>
              <a:t>, 5 </a:t>
            </a:r>
            <a:r>
              <a:rPr lang="en-US" dirty="0" err="1" smtClean="0"/>
              <a:t>projecten</a:t>
            </a:r>
            <a:r>
              <a:rPr lang="en-US" dirty="0" smtClean="0"/>
              <a:t> </a:t>
            </a:r>
            <a:r>
              <a:rPr lang="en-US" dirty="0" err="1" smtClean="0"/>
              <a:t>lopen</a:t>
            </a:r>
            <a:endParaRPr lang="en-US" dirty="0" smtClean="0"/>
          </a:p>
          <a:p>
            <a:r>
              <a:rPr lang="en-US" dirty="0" smtClean="0"/>
              <a:t>WSF is </a:t>
            </a:r>
            <a:r>
              <a:rPr lang="en-US" dirty="0" err="1" smtClean="0"/>
              <a:t>aanwezig</a:t>
            </a:r>
            <a:r>
              <a:rPr lang="en-US" dirty="0" smtClean="0"/>
              <a:t> in 25 </a:t>
            </a:r>
            <a:r>
              <a:rPr lang="en-US" dirty="0" err="1" smtClean="0"/>
              <a:t>landen</a:t>
            </a:r>
            <a:endParaRPr lang="en-US" dirty="0" smtClean="0"/>
          </a:p>
          <a:p>
            <a:r>
              <a:rPr lang="en-US" dirty="0" smtClean="0"/>
              <a:t>€ 100 </a:t>
            </a:r>
            <a:r>
              <a:rPr lang="en-US" dirty="0" err="1" smtClean="0"/>
              <a:t>miljoen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fondsen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hthoek 3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2"/>
              </a:rPr>
              <a:t>www.worldweneed.org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6062" y="930275"/>
            <a:ext cx="8646418" cy="1143000"/>
          </a:xfrm>
        </p:spPr>
        <p:txBody>
          <a:bodyPr/>
          <a:lstStyle/>
          <a:p>
            <a:r>
              <a:rPr lang="en-US" dirty="0" smtClean="0"/>
              <a:t>WSF next steps </a:t>
            </a:r>
            <a:r>
              <a:rPr lang="en-US" sz="3600" dirty="0" smtClean="0">
                <a:solidFill>
                  <a:srgbClr val="92D050"/>
                </a:solidFill>
              </a:rPr>
              <a:t>– </a:t>
            </a:r>
            <a:r>
              <a:rPr lang="en-US" sz="3600" dirty="0" err="1" smtClean="0">
                <a:solidFill>
                  <a:srgbClr val="92D050"/>
                </a:solidFill>
              </a:rPr>
              <a:t>zijn</a:t>
            </a:r>
            <a:r>
              <a:rPr lang="en-US" sz="3600" dirty="0" smtClean="0">
                <a:solidFill>
                  <a:srgbClr val="92D050"/>
                </a:solidFill>
              </a:rPr>
              <a:t>, </a:t>
            </a:r>
            <a:r>
              <a:rPr lang="en-US" sz="3600" dirty="0" err="1" smtClean="0">
                <a:solidFill>
                  <a:srgbClr val="92D050"/>
                </a:solidFill>
              </a:rPr>
              <a:t>doen</a:t>
            </a:r>
            <a:r>
              <a:rPr lang="en-US" sz="3600" dirty="0" smtClean="0">
                <a:solidFill>
                  <a:srgbClr val="92D050"/>
                </a:solidFill>
              </a:rPr>
              <a:t> en </a:t>
            </a:r>
            <a:r>
              <a:rPr lang="en-US" sz="3600" dirty="0" err="1" smtClean="0">
                <a:solidFill>
                  <a:srgbClr val="92D050"/>
                </a:solidFill>
              </a:rPr>
              <a:t>vieren</a:t>
            </a:r>
            <a:endParaRPr lang="en-US" sz="3600" dirty="0">
              <a:solidFill>
                <a:srgbClr val="92D05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2147888"/>
            <a:ext cx="8134672" cy="41148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Stappenplan</a:t>
            </a:r>
            <a:r>
              <a:rPr lang="en-US" sz="2800" dirty="0" smtClean="0"/>
              <a:t> </a:t>
            </a:r>
            <a:r>
              <a:rPr lang="en-US" sz="2800" dirty="0" err="1" smtClean="0"/>
              <a:t>maken</a:t>
            </a:r>
            <a:r>
              <a:rPr lang="en-US" sz="28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Kernwerkgroep</a:t>
            </a:r>
            <a:r>
              <a:rPr lang="en-US" sz="2800" dirty="0" smtClean="0"/>
              <a:t> </a:t>
            </a:r>
            <a:r>
              <a:rPr lang="en-US" sz="2800" dirty="0" err="1" smtClean="0"/>
              <a:t>inrichten</a:t>
            </a:r>
            <a:endParaRPr lang="en-US" sz="2800" dirty="0" smtClean="0"/>
          </a:p>
          <a:p>
            <a:pPr marL="514350" indent="-514350">
              <a:buNone/>
            </a:pPr>
            <a:r>
              <a:rPr lang="en-US" sz="2800" dirty="0" smtClean="0"/>
              <a:t>3a. CDM </a:t>
            </a:r>
            <a:r>
              <a:rPr lang="en-US" sz="2800" dirty="0" err="1" smtClean="0"/>
              <a:t>Recearch</a:t>
            </a:r>
            <a:r>
              <a:rPr lang="en-US" sz="2800" dirty="0" smtClean="0"/>
              <a:t> en WSF SIP Fonds </a:t>
            </a:r>
            <a:r>
              <a:rPr lang="en-US" sz="2800" dirty="0" err="1" smtClean="0"/>
              <a:t>starten</a:t>
            </a:r>
            <a:endParaRPr lang="en-US" sz="2800" dirty="0" smtClean="0"/>
          </a:p>
          <a:p>
            <a:pPr marL="514350" indent="-514350">
              <a:buNone/>
            </a:pPr>
            <a:endParaRPr lang="en-US" sz="2800" dirty="0" smtClean="0"/>
          </a:p>
          <a:p>
            <a:pPr marL="514350" indent="-514350">
              <a:buNone/>
            </a:pPr>
            <a:r>
              <a:rPr lang="en-US" sz="2800" dirty="0" smtClean="0"/>
              <a:t>3b. </a:t>
            </a:r>
            <a:r>
              <a:rPr lang="en-US" sz="2800" dirty="0" err="1" smtClean="0"/>
              <a:t>Oplijnen</a:t>
            </a:r>
            <a:r>
              <a:rPr lang="en-US" sz="2800" dirty="0" smtClean="0"/>
              <a:t> met </a:t>
            </a:r>
            <a:r>
              <a:rPr lang="en-US" sz="2800" dirty="0" err="1" smtClean="0"/>
              <a:t>CoR</a:t>
            </a:r>
            <a:r>
              <a:rPr lang="en-US" sz="2800" dirty="0" smtClean="0"/>
              <a:t>, WNF, Greenpeace, </a:t>
            </a:r>
            <a:r>
              <a:rPr lang="en-US" sz="2400" dirty="0" smtClean="0"/>
              <a:t>NCDO, </a:t>
            </a:r>
            <a:r>
              <a:rPr lang="en-US" sz="2400" dirty="0" err="1" smtClean="0"/>
              <a:t>Oxvam</a:t>
            </a:r>
            <a:r>
              <a:rPr lang="en-US" sz="2400" dirty="0" smtClean="0"/>
              <a:t> Novib, FOEI, WEF en Commons</a:t>
            </a:r>
            <a:endParaRPr lang="en-US" sz="2800" dirty="0" smtClean="0"/>
          </a:p>
          <a:p>
            <a:pPr marL="514350" indent="-514350">
              <a:buNone/>
            </a:pPr>
            <a:r>
              <a:rPr lang="en-US" sz="2800" dirty="0" smtClean="0"/>
              <a:t>3c. </a:t>
            </a:r>
            <a:r>
              <a:rPr lang="en-US" sz="2800" dirty="0" err="1" smtClean="0"/>
              <a:t>Vroege</a:t>
            </a:r>
            <a:r>
              <a:rPr lang="en-US" sz="2800" dirty="0" smtClean="0"/>
              <a:t> </a:t>
            </a:r>
            <a:r>
              <a:rPr lang="en-US" sz="2800" dirty="0" err="1" smtClean="0"/>
              <a:t>Fondswerving</a:t>
            </a:r>
            <a:endParaRPr lang="en-US" sz="2800" dirty="0" smtClean="0"/>
          </a:p>
          <a:p>
            <a:pPr marL="514350" indent="-514350">
              <a:buNone/>
            </a:pPr>
            <a:r>
              <a:rPr lang="en-US" sz="2800" dirty="0" smtClean="0"/>
              <a:t>3d. Website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Rechthoek 3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2"/>
              </a:rPr>
              <a:t>www.worldweneed.org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WSF next steps </a:t>
            </a:r>
            <a:r>
              <a:rPr lang="en-US" sz="3600" dirty="0" smtClean="0">
                <a:solidFill>
                  <a:srgbClr val="92D050"/>
                </a:solidFill>
              </a:rPr>
              <a:t>– </a:t>
            </a:r>
            <a:r>
              <a:rPr lang="en-US" sz="3600" dirty="0" err="1" smtClean="0">
                <a:solidFill>
                  <a:srgbClr val="92D050"/>
                </a:solidFill>
              </a:rPr>
              <a:t>zijn</a:t>
            </a:r>
            <a:r>
              <a:rPr lang="en-US" sz="3600" dirty="0" smtClean="0">
                <a:solidFill>
                  <a:srgbClr val="92D050"/>
                </a:solidFill>
              </a:rPr>
              <a:t>, </a:t>
            </a:r>
            <a:r>
              <a:rPr lang="en-US" sz="3600" dirty="0" err="1" smtClean="0">
                <a:solidFill>
                  <a:srgbClr val="92D050"/>
                </a:solidFill>
              </a:rPr>
              <a:t>doen</a:t>
            </a:r>
            <a:r>
              <a:rPr lang="en-US" sz="3600" dirty="0" smtClean="0">
                <a:solidFill>
                  <a:srgbClr val="92D050"/>
                </a:solidFill>
              </a:rPr>
              <a:t> en </a:t>
            </a:r>
            <a:r>
              <a:rPr lang="en-US" sz="3600" dirty="0" err="1" smtClean="0">
                <a:solidFill>
                  <a:srgbClr val="92D050"/>
                </a:solidFill>
              </a:rPr>
              <a:t>vieren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2147888"/>
            <a:ext cx="8278688" cy="4114800"/>
          </a:xfrm>
        </p:spPr>
        <p:txBody>
          <a:bodyPr/>
          <a:lstStyle/>
          <a:p>
            <a:pPr marL="514350" indent="-514350">
              <a:buNone/>
            </a:pPr>
            <a:r>
              <a:rPr lang="en-US" sz="2800" dirty="0" smtClean="0"/>
              <a:t>4. </a:t>
            </a:r>
            <a:r>
              <a:rPr lang="en-US" sz="2800" dirty="0" err="1" smtClean="0"/>
              <a:t>Feesten</a:t>
            </a:r>
            <a:r>
              <a:rPr lang="en-US" sz="2800" dirty="0" smtClean="0"/>
              <a:t> </a:t>
            </a:r>
            <a:r>
              <a:rPr lang="en-US" sz="2800" dirty="0" err="1" smtClean="0"/>
              <a:t>vieren</a:t>
            </a:r>
            <a:r>
              <a:rPr lang="en-US" sz="2800" dirty="0" smtClean="0"/>
              <a:t> </a:t>
            </a:r>
            <a:r>
              <a:rPr lang="en-US" sz="2800" dirty="0" err="1" smtClean="0"/>
              <a:t>vanwege</a:t>
            </a:r>
            <a:r>
              <a:rPr lang="en-US" sz="2800" dirty="0" smtClean="0"/>
              <a:t> de </a:t>
            </a:r>
            <a:r>
              <a:rPr lang="en-US" sz="2800" dirty="0" err="1" smtClean="0"/>
              <a:t>duurzaamheid</a:t>
            </a:r>
            <a:endParaRPr lang="en-US" sz="2800" dirty="0" smtClean="0"/>
          </a:p>
          <a:p>
            <a:pPr marL="514350" indent="-514350">
              <a:buNone/>
            </a:pPr>
            <a:r>
              <a:rPr lang="en-US" sz="2800" dirty="0" smtClean="0"/>
              <a:t>5. </a:t>
            </a:r>
            <a:r>
              <a:rPr lang="en-US" sz="2800" dirty="0" err="1" smtClean="0"/>
              <a:t>Connecten</a:t>
            </a:r>
            <a:r>
              <a:rPr lang="en-US" sz="2800" dirty="0" smtClean="0"/>
              <a:t> met U.N. Major Groups</a:t>
            </a:r>
          </a:p>
          <a:p>
            <a:pPr marL="514350" indent="-514350">
              <a:buNone/>
            </a:pPr>
            <a:r>
              <a:rPr lang="en-US" sz="2800" dirty="0" smtClean="0"/>
              <a:t>6. </a:t>
            </a:r>
            <a:r>
              <a:rPr lang="en-US" sz="2800" dirty="0" err="1" smtClean="0"/>
              <a:t>Connecten</a:t>
            </a:r>
            <a:r>
              <a:rPr lang="en-US" sz="2800" dirty="0" smtClean="0"/>
              <a:t> met U.N. Departments</a:t>
            </a:r>
          </a:p>
          <a:p>
            <a:pPr marL="514350" indent="-514350">
              <a:buNone/>
            </a:pPr>
            <a:endParaRPr lang="en-US" sz="2800" dirty="0" smtClean="0"/>
          </a:p>
          <a:p>
            <a:pPr marL="514350" indent="-514350">
              <a:buNone/>
            </a:pPr>
            <a:r>
              <a:rPr lang="en-US" sz="2800" dirty="0" smtClean="0"/>
              <a:t>7. </a:t>
            </a:r>
            <a:r>
              <a:rPr lang="en-US" sz="2800" dirty="0" err="1" smtClean="0"/>
              <a:t>Connecten</a:t>
            </a:r>
            <a:r>
              <a:rPr lang="en-US" sz="2800" dirty="0" smtClean="0"/>
              <a:t> met </a:t>
            </a:r>
            <a:r>
              <a:rPr lang="en-US" sz="2800" dirty="0" err="1" smtClean="0"/>
              <a:t>Landen</a:t>
            </a:r>
            <a:r>
              <a:rPr lang="en-US" sz="2800" dirty="0" smtClean="0"/>
              <a:t> </a:t>
            </a:r>
            <a:r>
              <a:rPr lang="en-US" sz="2800" dirty="0" err="1" smtClean="0"/>
              <a:t>organisaties</a:t>
            </a:r>
            <a:endParaRPr lang="en-US" sz="2800" dirty="0" smtClean="0"/>
          </a:p>
          <a:p>
            <a:pPr marL="514350" indent="-514350">
              <a:buNone/>
            </a:pPr>
            <a:r>
              <a:rPr lang="en-US" sz="2800" dirty="0" smtClean="0"/>
              <a:t>8. </a:t>
            </a:r>
            <a:r>
              <a:rPr lang="en-US" sz="2800" dirty="0" err="1" smtClean="0"/>
              <a:t>Internationale</a:t>
            </a:r>
            <a:r>
              <a:rPr lang="en-US" sz="2800" dirty="0" smtClean="0"/>
              <a:t> </a:t>
            </a:r>
            <a:r>
              <a:rPr lang="en-US" sz="2800" dirty="0" err="1" smtClean="0"/>
              <a:t>organisatie</a:t>
            </a:r>
            <a:r>
              <a:rPr lang="en-US" sz="2800" dirty="0" smtClean="0"/>
              <a:t> </a:t>
            </a:r>
            <a:r>
              <a:rPr lang="en-US" sz="2800" dirty="0" err="1" smtClean="0"/>
              <a:t>opbouwen</a:t>
            </a:r>
            <a:endParaRPr lang="en-US" sz="2800" dirty="0" smtClean="0"/>
          </a:p>
          <a:p>
            <a:pPr marL="514350" indent="-514350">
              <a:buNone/>
            </a:pPr>
            <a:r>
              <a:rPr lang="en-US" sz="2800" dirty="0" smtClean="0"/>
              <a:t>9. Locale </a:t>
            </a:r>
            <a:r>
              <a:rPr lang="en-US" sz="2800" dirty="0" err="1" smtClean="0"/>
              <a:t>fondswerving</a:t>
            </a:r>
            <a:r>
              <a:rPr lang="en-US" sz="2800" dirty="0" smtClean="0"/>
              <a:t>, </a:t>
            </a:r>
            <a:r>
              <a:rPr lang="en-US" sz="2800" dirty="0" err="1" smtClean="0"/>
              <a:t>advies</a:t>
            </a:r>
            <a:r>
              <a:rPr lang="en-US" sz="2800" dirty="0" smtClean="0"/>
              <a:t> en CDM </a:t>
            </a:r>
            <a:r>
              <a:rPr lang="en-US" sz="2800" dirty="0" err="1" smtClean="0"/>
              <a:t>projecten</a:t>
            </a:r>
            <a:r>
              <a:rPr lang="en-US" sz="2800" dirty="0" smtClean="0"/>
              <a:t> </a:t>
            </a:r>
            <a:r>
              <a:rPr lang="en-US" sz="2800" dirty="0" err="1" smtClean="0"/>
              <a:t>opstarten</a:t>
            </a:r>
            <a:endParaRPr lang="en-US" sz="2800" dirty="0" smtClean="0"/>
          </a:p>
        </p:txBody>
      </p:sp>
      <p:sp>
        <p:nvSpPr>
          <p:cNvPr id="4" name="Rechthoek 3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2"/>
              </a:rPr>
              <a:t>www.worldweneed.org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CDM Common Investors center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2147888"/>
            <a:ext cx="8062664" cy="4114800"/>
          </a:xfrm>
        </p:spPr>
        <p:txBody>
          <a:bodyPr/>
          <a:lstStyle/>
          <a:p>
            <a:r>
              <a:rPr lang="en-US" dirty="0" err="1" smtClean="0"/>
              <a:t>Investeren</a:t>
            </a:r>
            <a:r>
              <a:rPr lang="en-US" dirty="0" smtClean="0"/>
              <a:t> in </a:t>
            </a:r>
            <a:r>
              <a:rPr lang="en-US" dirty="0" err="1" smtClean="0"/>
              <a:t>nieuwe</a:t>
            </a:r>
            <a:r>
              <a:rPr lang="en-US" dirty="0" smtClean="0"/>
              <a:t> </a:t>
            </a:r>
            <a:r>
              <a:rPr lang="en-US" dirty="0" err="1" smtClean="0"/>
              <a:t>technologieën</a:t>
            </a:r>
            <a:endParaRPr lang="en-US" dirty="0" smtClean="0"/>
          </a:p>
          <a:p>
            <a:r>
              <a:rPr lang="en-US" dirty="0" smtClean="0"/>
              <a:t>Met </a:t>
            </a:r>
            <a:r>
              <a:rPr lang="en-US" dirty="0" err="1" smtClean="0"/>
              <a:t>overheden</a:t>
            </a:r>
            <a:r>
              <a:rPr lang="en-US" dirty="0" smtClean="0"/>
              <a:t>, </a:t>
            </a:r>
            <a:r>
              <a:rPr lang="en-US" dirty="0" err="1" smtClean="0"/>
              <a:t>bedrijven</a:t>
            </a:r>
            <a:r>
              <a:rPr lang="en-US" dirty="0" smtClean="0"/>
              <a:t> en </a:t>
            </a:r>
            <a:r>
              <a:rPr lang="en-US" dirty="0" err="1" smtClean="0"/>
              <a:t>instellingen</a:t>
            </a:r>
            <a:endParaRPr lang="en-US" dirty="0" smtClean="0"/>
          </a:p>
          <a:p>
            <a:r>
              <a:rPr lang="en-US" dirty="0" smtClean="0"/>
              <a:t>Met </a:t>
            </a:r>
            <a:r>
              <a:rPr lang="en-US" dirty="0" err="1" smtClean="0"/>
              <a:t>fondsen</a:t>
            </a:r>
            <a:r>
              <a:rPr lang="en-US" dirty="0" smtClean="0"/>
              <a:t> en </a:t>
            </a:r>
            <a:r>
              <a:rPr lang="en-US" dirty="0" err="1" smtClean="0"/>
              <a:t>particulieren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CDM </a:t>
            </a:r>
            <a:r>
              <a:rPr lang="en-US" dirty="0" err="1" smtClean="0"/>
              <a:t>onderzoek</a:t>
            </a:r>
            <a:r>
              <a:rPr lang="en-US" dirty="0" smtClean="0"/>
              <a:t>, </a:t>
            </a:r>
            <a:r>
              <a:rPr lang="en-US" dirty="0" err="1" smtClean="0"/>
              <a:t>projecten</a:t>
            </a:r>
            <a:r>
              <a:rPr lang="en-US" dirty="0" smtClean="0"/>
              <a:t>, en </a:t>
            </a:r>
            <a:r>
              <a:rPr lang="en-US" dirty="0" err="1" smtClean="0"/>
              <a:t>mandjes</a:t>
            </a:r>
            <a:r>
              <a:rPr lang="en-US" dirty="0" smtClean="0"/>
              <a:t> (breed, </a:t>
            </a:r>
            <a:r>
              <a:rPr lang="en-US" dirty="0" err="1" smtClean="0"/>
              <a:t>industrie</a:t>
            </a:r>
            <a:r>
              <a:rPr lang="en-US" dirty="0" smtClean="0"/>
              <a:t>, Q en ROI)</a:t>
            </a:r>
            <a:endParaRPr lang="en-US" dirty="0"/>
          </a:p>
        </p:txBody>
      </p:sp>
      <p:sp>
        <p:nvSpPr>
          <p:cNvPr id="4" name="Rechthoek 3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2"/>
              </a:rPr>
              <a:t>www.worldweneed.org</a:t>
            </a:r>
            <a:endParaRPr lang="en-US" sz="2400" dirty="0"/>
          </a:p>
        </p:txBody>
      </p:sp>
      <p:sp>
        <p:nvSpPr>
          <p:cNvPr id="5" name="Rechthoek 4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400" dirty="0" smtClean="0"/>
              <a:t>U.N. </a:t>
            </a:r>
            <a:r>
              <a:rPr lang="nl-NL" sz="2400" dirty="0" err="1" smtClean="0"/>
              <a:t>Working</a:t>
            </a:r>
            <a:r>
              <a:rPr lang="nl-NL" sz="2400" dirty="0" smtClean="0"/>
              <a:t> Group </a:t>
            </a:r>
            <a:r>
              <a:rPr lang="nl-NL" sz="2400" dirty="0" err="1" smtClean="0"/>
              <a:t>on</a:t>
            </a:r>
            <a:r>
              <a:rPr lang="nl-NL" sz="2400" dirty="0" smtClean="0"/>
              <a:t> </a:t>
            </a:r>
            <a:r>
              <a:rPr lang="nl-NL" sz="2400" dirty="0" err="1" smtClean="0"/>
              <a:t>Sustainable</a:t>
            </a:r>
            <a:r>
              <a:rPr lang="nl-NL" sz="2400" dirty="0" smtClean="0"/>
              <a:t> </a:t>
            </a:r>
            <a:r>
              <a:rPr lang="nl-NL" sz="2400" dirty="0" err="1" smtClean="0"/>
              <a:t>Development</a:t>
            </a:r>
            <a:r>
              <a:rPr lang="nl-NL" sz="2400" dirty="0" smtClean="0"/>
              <a:t> Goals</a:t>
            </a:r>
            <a:br>
              <a:rPr lang="nl-NL" sz="2400" dirty="0" smtClean="0"/>
            </a:br>
            <a:r>
              <a:rPr lang="nl-NL" sz="2400" dirty="0" smtClean="0"/>
              <a:t>opgericht door het GA op 22 jan. 2013</a:t>
            </a:r>
            <a:endParaRPr lang="en-US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800" dirty="0" err="1" smtClean="0"/>
              <a:t>Among</a:t>
            </a:r>
            <a:r>
              <a:rPr lang="nl-NL" sz="2800" dirty="0" smtClean="0"/>
              <a:t> </a:t>
            </a:r>
            <a:r>
              <a:rPr lang="nl-NL" sz="2800" dirty="0" err="1" smtClean="0"/>
              <a:t>other</a:t>
            </a:r>
            <a:r>
              <a:rPr lang="nl-NL" sz="2800" dirty="0" smtClean="0"/>
              <a:t> </a:t>
            </a:r>
            <a:r>
              <a:rPr lang="nl-NL" sz="2800" dirty="0" err="1" smtClean="0"/>
              <a:t>things</a:t>
            </a:r>
            <a:r>
              <a:rPr lang="nl-NL" sz="2800" dirty="0" smtClean="0"/>
              <a:t>, the </a:t>
            </a:r>
            <a:r>
              <a:rPr lang="nl-NL" sz="2800" dirty="0" err="1" smtClean="0"/>
              <a:t>Sustainable</a:t>
            </a:r>
            <a:r>
              <a:rPr lang="nl-NL" sz="2800" dirty="0" smtClean="0"/>
              <a:t> </a:t>
            </a:r>
            <a:r>
              <a:rPr lang="nl-NL" sz="2800" dirty="0" err="1" smtClean="0"/>
              <a:t>Development</a:t>
            </a:r>
            <a:r>
              <a:rPr lang="nl-NL" sz="2800" dirty="0" smtClean="0"/>
              <a:t> Goals must help to </a:t>
            </a:r>
            <a:r>
              <a:rPr lang="nl-NL" sz="2800" dirty="0" err="1" smtClean="0"/>
              <a:t>transform</a:t>
            </a:r>
            <a:r>
              <a:rPr lang="nl-NL" sz="2800" dirty="0" smtClean="0"/>
              <a:t> </a:t>
            </a:r>
            <a:r>
              <a:rPr lang="nl-NL" sz="2800" dirty="0" err="1" smtClean="0"/>
              <a:t>failing</a:t>
            </a:r>
            <a:r>
              <a:rPr lang="nl-NL" sz="2800" dirty="0" smtClean="0"/>
              <a:t> </a:t>
            </a:r>
            <a:r>
              <a:rPr lang="nl-NL" sz="2800" dirty="0" err="1" smtClean="0"/>
              <a:t>States</a:t>
            </a:r>
            <a:r>
              <a:rPr lang="nl-NL" sz="2800" dirty="0" smtClean="0"/>
              <a:t> and to </a:t>
            </a:r>
            <a:r>
              <a:rPr lang="nl-NL" sz="2800" dirty="0" err="1" smtClean="0"/>
              <a:t>empower</a:t>
            </a:r>
            <a:r>
              <a:rPr lang="nl-NL" sz="2800" dirty="0" smtClean="0"/>
              <a:t> </a:t>
            </a:r>
            <a:r>
              <a:rPr lang="nl-NL" sz="2800" dirty="0" err="1" smtClean="0"/>
              <a:t>those</a:t>
            </a:r>
            <a:r>
              <a:rPr lang="nl-NL" sz="2800" dirty="0" smtClean="0"/>
              <a:t> </a:t>
            </a:r>
            <a:r>
              <a:rPr lang="nl-NL" sz="2800" dirty="0" err="1" smtClean="0"/>
              <a:t>who</a:t>
            </a:r>
            <a:r>
              <a:rPr lang="nl-NL" sz="2800" dirty="0" smtClean="0"/>
              <a:t> </a:t>
            </a:r>
            <a:r>
              <a:rPr lang="nl-NL" sz="2800" dirty="0" err="1" smtClean="0"/>
              <a:t>longed</a:t>
            </a:r>
            <a:r>
              <a:rPr lang="nl-NL" sz="2800" dirty="0" smtClean="0"/>
              <a:t> </a:t>
            </a:r>
            <a:r>
              <a:rPr lang="nl-NL" sz="2800" dirty="0" err="1" smtClean="0"/>
              <a:t>for</a:t>
            </a:r>
            <a:r>
              <a:rPr lang="nl-NL" sz="2800" dirty="0" smtClean="0"/>
              <a:t> </a:t>
            </a:r>
            <a:r>
              <a:rPr lang="nl-NL" sz="2800" dirty="0" err="1" smtClean="0"/>
              <a:t>peace</a:t>
            </a:r>
            <a:r>
              <a:rPr lang="nl-NL" sz="2800" dirty="0" smtClean="0"/>
              <a:t> and </a:t>
            </a:r>
            <a:r>
              <a:rPr lang="nl-NL" sz="2800" dirty="0" err="1" smtClean="0"/>
              <a:t>reconciliation</a:t>
            </a:r>
            <a:r>
              <a:rPr lang="nl-NL" sz="2800" dirty="0" smtClean="0"/>
              <a:t>.</a:t>
            </a:r>
          </a:p>
          <a:p>
            <a:endParaRPr lang="nl-NL" sz="2800" dirty="0" smtClean="0"/>
          </a:p>
          <a:p>
            <a:r>
              <a:rPr lang="nl-NL" sz="2800" dirty="0" smtClean="0"/>
              <a:t>“</a:t>
            </a:r>
            <a:r>
              <a:rPr lang="nl-NL" sz="2800" dirty="0" err="1" smtClean="0"/>
              <a:t>This</a:t>
            </a:r>
            <a:r>
              <a:rPr lang="nl-NL" sz="2800" dirty="0" smtClean="0"/>
              <a:t> is a </a:t>
            </a:r>
            <a:r>
              <a:rPr lang="nl-NL" sz="2800" dirty="0" err="1" smtClean="0"/>
              <a:t>chance</a:t>
            </a:r>
            <a:r>
              <a:rPr lang="nl-NL" sz="2800" dirty="0" smtClean="0"/>
              <a:t> to </a:t>
            </a:r>
            <a:r>
              <a:rPr lang="nl-NL" sz="2800" dirty="0" err="1" smtClean="0"/>
              <a:t>truly</a:t>
            </a:r>
            <a:r>
              <a:rPr lang="nl-NL" sz="2800" dirty="0" smtClean="0"/>
              <a:t> </a:t>
            </a:r>
            <a:r>
              <a:rPr lang="nl-NL" sz="2800" dirty="0" err="1" smtClean="0"/>
              <a:t>define</a:t>
            </a:r>
            <a:r>
              <a:rPr lang="nl-NL" sz="2800" dirty="0" smtClean="0"/>
              <a:t> the </a:t>
            </a:r>
            <a:r>
              <a:rPr lang="nl-NL" sz="2800" dirty="0" err="1" smtClean="0"/>
              <a:t>world</a:t>
            </a:r>
            <a:r>
              <a:rPr lang="nl-NL" sz="2800" dirty="0" smtClean="0"/>
              <a:t> we want, and the United </a:t>
            </a:r>
            <a:r>
              <a:rPr lang="nl-NL" sz="2800" dirty="0" err="1" smtClean="0"/>
              <a:t>Nations</a:t>
            </a:r>
            <a:r>
              <a:rPr lang="nl-NL" sz="2800" dirty="0" smtClean="0"/>
              <a:t> we </a:t>
            </a:r>
            <a:r>
              <a:rPr lang="nl-NL" sz="2800" dirty="0" err="1" smtClean="0"/>
              <a:t>need</a:t>
            </a:r>
            <a:r>
              <a:rPr lang="nl-NL" sz="2800" dirty="0" smtClean="0"/>
              <a:t>,”</a:t>
            </a:r>
            <a:endParaRPr lang="en-US" sz="2800" dirty="0"/>
          </a:p>
        </p:txBody>
      </p:sp>
      <p:sp>
        <p:nvSpPr>
          <p:cNvPr id="4" name="Rechthoek 3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2"/>
              </a:rPr>
              <a:t>www.worldweneed.org</a:t>
            </a:r>
            <a:endParaRPr lang="en-US" sz="2400" dirty="0"/>
          </a:p>
        </p:txBody>
      </p:sp>
      <p:sp>
        <p:nvSpPr>
          <p:cNvPr id="5" name="Rechthoek 4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5005967" y="6351711"/>
            <a:ext cx="38865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hlinkClick r:id="rId3"/>
              </a:rPr>
              <a:t>U.N. </a:t>
            </a:r>
            <a:r>
              <a:rPr lang="nl-NL" sz="2400" dirty="0" smtClean="0">
                <a:hlinkClick r:id="rId3"/>
              </a:rPr>
              <a:t>GA/11388 22-01-2013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6062" y="930275"/>
            <a:ext cx="8718426" cy="1143000"/>
          </a:xfrm>
        </p:spPr>
        <p:txBody>
          <a:bodyPr/>
          <a:lstStyle/>
          <a:p>
            <a:r>
              <a:rPr lang="en-US" dirty="0" smtClean="0"/>
              <a:t>WSF – Motto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Leef</a:t>
            </a:r>
            <a:r>
              <a:rPr lang="en-US" dirty="0" smtClean="0"/>
              <a:t> en </a:t>
            </a:r>
            <a:r>
              <a:rPr lang="en-US" dirty="0" err="1" smtClean="0"/>
              <a:t>geef</a:t>
            </a:r>
            <a:endParaRPr lang="en-US" dirty="0"/>
          </a:p>
        </p:txBody>
      </p:sp>
      <p:sp>
        <p:nvSpPr>
          <p:cNvPr id="4" name="Rechthoek 3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2"/>
              </a:rPr>
              <a:t>www.worldweneed.org</a:t>
            </a:r>
            <a:endParaRPr lang="en-US" sz="2400" dirty="0"/>
          </a:p>
        </p:txBody>
      </p:sp>
      <p:sp>
        <p:nvSpPr>
          <p:cNvPr id="5" name="Rechthoek 4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WSF – Contact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Vz</a:t>
            </a:r>
            <a:r>
              <a:rPr lang="en-US" dirty="0" smtClean="0"/>
              <a:t>. Emile van Essen 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sz="2400" dirty="0" smtClean="0"/>
              <a:t>06 1925 2628, glansvanessen@yahoo.com</a:t>
            </a:r>
          </a:p>
          <a:p>
            <a:pPr>
              <a:buNone/>
            </a:pPr>
            <a:r>
              <a:rPr lang="en-US" sz="2400" dirty="0" smtClean="0"/>
              <a:t>		C. </a:t>
            </a:r>
            <a:r>
              <a:rPr lang="en-US" sz="2400" dirty="0" err="1" smtClean="0"/>
              <a:t>Huijgenslaan</a:t>
            </a:r>
            <a:r>
              <a:rPr lang="en-US" sz="2400" dirty="0" smtClean="0"/>
              <a:t> 9, 1401 AK  </a:t>
            </a:r>
            <a:r>
              <a:rPr lang="en-US" sz="2400" dirty="0" err="1" smtClean="0"/>
              <a:t>Bussum</a:t>
            </a:r>
            <a:endParaRPr lang="en-US" sz="2400" dirty="0" smtClean="0"/>
          </a:p>
          <a:p>
            <a:endParaRPr lang="en-US" dirty="0" smtClean="0"/>
          </a:p>
          <a:p>
            <a:r>
              <a:rPr lang="en-US" dirty="0" smtClean="0"/>
              <a:t>Sec. Petra </a:t>
            </a:r>
            <a:r>
              <a:rPr lang="en-US" dirty="0" err="1" smtClean="0"/>
              <a:t>Lanphen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 </a:t>
            </a:r>
            <a:r>
              <a:rPr lang="en-US" sz="2400" dirty="0" smtClean="0"/>
              <a:t>06 1101 1575, petra@lanphentraint.nl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Rechthoek 3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4067944" y="1268760"/>
            <a:ext cx="457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hlinkClick r:id="rId2"/>
              </a:rPr>
              <a:t>www.worldweneed.org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WSF - </a:t>
            </a:r>
            <a:r>
              <a:rPr lang="en-US" dirty="0" err="1" smtClean="0"/>
              <a:t>Doel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co-fund all actions needed to get a sustainable world</a:t>
            </a:r>
          </a:p>
          <a:p>
            <a:endParaRPr lang="en-US" dirty="0" smtClean="0"/>
          </a:p>
          <a:p>
            <a:r>
              <a:rPr lang="en-US" dirty="0" smtClean="0"/>
              <a:t>To solve the gap between the RIO+20 Outcome and the real need for sustainability.</a:t>
            </a:r>
          </a:p>
          <a:p>
            <a:endParaRPr lang="en-US" dirty="0"/>
          </a:p>
        </p:txBody>
      </p:sp>
      <p:sp>
        <p:nvSpPr>
          <p:cNvPr id="4" name="Rechthoek 3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2"/>
              </a:rPr>
              <a:t>www.worldweneed.org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at risk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Tijdelijke aanduiding voor inhoud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64382" y="2132856"/>
            <a:ext cx="5299906" cy="435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hthoek 4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3"/>
              </a:rPr>
              <a:t>www.worldweneed.org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WSF - </a:t>
            </a:r>
            <a:r>
              <a:rPr lang="en-US" dirty="0" err="1" smtClean="0"/>
              <a:t>Deeltaken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2147888"/>
            <a:ext cx="7990656" cy="4114800"/>
          </a:xfrm>
        </p:spPr>
        <p:txBody>
          <a:bodyPr/>
          <a:lstStyle/>
          <a:p>
            <a:r>
              <a:rPr lang="en-US" sz="2000" dirty="0" smtClean="0"/>
              <a:t>1. Gathering of donations &amp; investments in all countries on Earth; </a:t>
            </a:r>
          </a:p>
          <a:p>
            <a:r>
              <a:rPr lang="en-US" sz="2000" dirty="0" smtClean="0"/>
              <a:t>2. Moderating “The Future We Need”; </a:t>
            </a:r>
          </a:p>
          <a:p>
            <a:r>
              <a:rPr lang="en-US" sz="2000" dirty="0" smtClean="0"/>
              <a:t>3. Moderating the UN “The Future We Want” results; </a:t>
            </a:r>
          </a:p>
          <a:p>
            <a:r>
              <a:rPr lang="en-US" sz="2000" dirty="0" smtClean="0"/>
              <a:t>4. Reporting “The Gap”                                                                                  </a:t>
            </a:r>
            <a:r>
              <a:rPr lang="en-US" sz="1800" dirty="0" smtClean="0"/>
              <a:t>between</a:t>
            </a:r>
            <a:r>
              <a:rPr lang="en-US" sz="2000" dirty="0" smtClean="0"/>
              <a:t> “The Future We Need” </a:t>
            </a:r>
            <a:r>
              <a:rPr lang="en-US" sz="1600" dirty="0" smtClean="0"/>
              <a:t>and</a:t>
            </a:r>
            <a:r>
              <a:rPr lang="en-US" sz="2000" dirty="0" smtClean="0"/>
              <a:t> “The Future We Want”; </a:t>
            </a:r>
          </a:p>
          <a:p>
            <a:r>
              <a:rPr lang="en-US" sz="2000" dirty="0" smtClean="0"/>
              <a:t>5. Ranking of “The Most Polluting Habits and Productions”; </a:t>
            </a:r>
          </a:p>
          <a:p>
            <a:r>
              <a:rPr lang="en-US" sz="2000" dirty="0" smtClean="0"/>
              <a:t>6. Moderating the ranking of “The Best CDMs; </a:t>
            </a:r>
          </a:p>
          <a:p>
            <a:r>
              <a:rPr lang="en-US" sz="2000" dirty="0" smtClean="0"/>
              <a:t>7.Moderation Project Proposals for “The Shift”; </a:t>
            </a:r>
          </a:p>
          <a:p>
            <a:r>
              <a:rPr lang="en-US" sz="2000" dirty="0" smtClean="0"/>
              <a:t>8. Moderating Volunteers for realizing “The Shift”; </a:t>
            </a:r>
            <a:endParaRPr lang="en-US" sz="2000" dirty="0"/>
          </a:p>
        </p:txBody>
      </p:sp>
      <p:sp>
        <p:nvSpPr>
          <p:cNvPr id="4" name="Rechthoek 3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2"/>
              </a:rPr>
              <a:t>www.worldweneed.org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Tipping</a:t>
            </a:r>
            <a:r>
              <a:rPr lang="nl-NL" dirty="0" smtClean="0"/>
              <a:t> </a:t>
            </a:r>
            <a:r>
              <a:rPr lang="nl-NL" dirty="0" err="1" smtClean="0"/>
              <a:t>points</a:t>
            </a:r>
            <a:r>
              <a:rPr lang="nl-NL" dirty="0" smtClean="0"/>
              <a:t> - Sustainability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2011 Durban – </a:t>
            </a:r>
            <a:r>
              <a:rPr lang="nl-NL" dirty="0" err="1" smtClean="0"/>
              <a:t>agreement</a:t>
            </a:r>
            <a:r>
              <a:rPr lang="nl-NL" dirty="0" smtClean="0"/>
              <a:t> </a:t>
            </a:r>
            <a:r>
              <a:rPr lang="nl-NL" dirty="0" err="1" smtClean="0"/>
              <a:t>on</a:t>
            </a:r>
            <a:r>
              <a:rPr lang="nl-NL" dirty="0" smtClean="0"/>
              <a:t> planning</a:t>
            </a:r>
          </a:p>
          <a:p>
            <a:r>
              <a:rPr lang="nl-NL" dirty="0" smtClean="0"/>
              <a:t>2012 Rio+20 – $ 500 </a:t>
            </a:r>
            <a:r>
              <a:rPr lang="nl-NL" dirty="0" err="1" smtClean="0"/>
              <a:t>billion</a:t>
            </a:r>
            <a:r>
              <a:rPr lang="nl-NL" dirty="0" smtClean="0"/>
              <a:t> program</a:t>
            </a:r>
          </a:p>
          <a:p>
            <a:r>
              <a:rPr lang="nl-NL" dirty="0" smtClean="0"/>
              <a:t>2013 UNEP </a:t>
            </a:r>
            <a:r>
              <a:rPr lang="nl-NL" dirty="0" err="1" smtClean="0"/>
              <a:t>proposal</a:t>
            </a:r>
            <a:r>
              <a:rPr lang="nl-NL" dirty="0" smtClean="0"/>
              <a:t> – </a:t>
            </a:r>
            <a:r>
              <a:rPr lang="en-US" dirty="0" smtClean="0"/>
              <a:t>1 á 2% of GDP to invest in </a:t>
            </a:r>
            <a:r>
              <a:rPr lang="nl-NL" dirty="0" smtClean="0"/>
              <a:t>Sustainability </a:t>
            </a:r>
            <a:r>
              <a:rPr lang="en-US" dirty="0" smtClean="0"/>
              <a:t>till 2050 </a:t>
            </a:r>
            <a:endParaRPr lang="nl-NL" dirty="0" smtClean="0"/>
          </a:p>
        </p:txBody>
      </p:sp>
      <p:sp>
        <p:nvSpPr>
          <p:cNvPr id="4" name="Rechthoek 3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2"/>
              </a:rPr>
              <a:t>www.worldweneed.org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the New Normal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á 2% GDP till 2050 for Sus.dev.</a:t>
            </a:r>
            <a:endParaRPr lang="en-US" dirty="0"/>
          </a:p>
        </p:txBody>
      </p:sp>
      <p:sp>
        <p:nvSpPr>
          <p:cNvPr id="4" name="Rechthoek 3"/>
          <p:cNvSpPr/>
          <p:nvPr/>
        </p:nvSpPr>
        <p:spPr>
          <a:xfrm>
            <a:off x="2627784" y="6021288"/>
            <a:ext cx="6462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http://sustainabledevelopment.un.org/index.php?menu=199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3036324"/>
            <a:ext cx="6984776" cy="2939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hthoek 6"/>
          <p:cNvSpPr/>
          <p:nvPr/>
        </p:nvSpPr>
        <p:spPr>
          <a:xfrm>
            <a:off x="2609528" y="6381328"/>
            <a:ext cx="65344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4"/>
              </a:rPr>
              <a:t>http://en.wikipedia.org/wiki/List_of_countries_by_GDP_(PPP)</a:t>
            </a:r>
            <a:endParaRPr lang="en-US" dirty="0"/>
          </a:p>
        </p:txBody>
      </p:sp>
      <p:sp>
        <p:nvSpPr>
          <p:cNvPr id="8" name="Rechthoek 7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6062" y="930275"/>
            <a:ext cx="8502401" cy="1143000"/>
          </a:xfrm>
        </p:spPr>
        <p:txBody>
          <a:bodyPr/>
          <a:lstStyle/>
          <a:p>
            <a:r>
              <a:rPr lang="en-US" dirty="0" smtClean="0"/>
              <a:t>GDP – US$ 70.000 </a:t>
            </a:r>
            <a:r>
              <a:rPr lang="en-US" dirty="0" err="1" smtClean="0"/>
              <a:t>miljard</a:t>
            </a:r>
            <a:r>
              <a:rPr lang="en-US" dirty="0" smtClean="0"/>
              <a:t>, 2011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2% </a:t>
            </a:r>
            <a:r>
              <a:rPr lang="en-US" dirty="0" err="1" smtClean="0"/>
              <a:t>mondiaal</a:t>
            </a:r>
            <a:r>
              <a:rPr lang="en-US" dirty="0" smtClean="0"/>
              <a:t> = $ 1.400 </a:t>
            </a:r>
            <a:r>
              <a:rPr lang="en-US" dirty="0" err="1" smtClean="0"/>
              <a:t>miljard</a:t>
            </a:r>
            <a:r>
              <a:rPr lang="en-US" dirty="0" smtClean="0"/>
              <a:t> per </a:t>
            </a:r>
            <a:r>
              <a:rPr lang="en-US" dirty="0" err="1" smtClean="0"/>
              <a:t>jaar</a:t>
            </a:r>
            <a:endParaRPr lang="en-US" dirty="0" smtClean="0"/>
          </a:p>
          <a:p>
            <a:r>
              <a:rPr lang="en-US" dirty="0" smtClean="0"/>
              <a:t>1% </a:t>
            </a:r>
            <a:r>
              <a:rPr lang="en-US" dirty="0" err="1" smtClean="0"/>
              <a:t>mondiaal</a:t>
            </a:r>
            <a:r>
              <a:rPr lang="en-US" dirty="0" smtClean="0"/>
              <a:t> = $    700 </a:t>
            </a:r>
            <a:r>
              <a:rPr lang="en-US" dirty="0" err="1" smtClean="0"/>
              <a:t>miljard</a:t>
            </a:r>
            <a:r>
              <a:rPr lang="en-US" dirty="0" smtClean="0"/>
              <a:t> per </a:t>
            </a:r>
            <a:r>
              <a:rPr lang="en-US" dirty="0" err="1" smtClean="0"/>
              <a:t>jaar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2% Nederland = € 12,7 </a:t>
            </a:r>
            <a:r>
              <a:rPr lang="en-US" dirty="0" err="1" smtClean="0"/>
              <a:t>miljard</a:t>
            </a:r>
            <a:r>
              <a:rPr lang="en-US" dirty="0" smtClean="0"/>
              <a:t> per </a:t>
            </a:r>
            <a:r>
              <a:rPr lang="en-US" dirty="0" err="1" smtClean="0"/>
              <a:t>jaar</a:t>
            </a:r>
            <a:r>
              <a:rPr lang="en-US" dirty="0" smtClean="0"/>
              <a:t> 1% Nederland = €   6,4 </a:t>
            </a:r>
            <a:r>
              <a:rPr lang="en-US" dirty="0" err="1" smtClean="0"/>
              <a:t>miljard</a:t>
            </a:r>
            <a:r>
              <a:rPr lang="en-US" dirty="0" smtClean="0"/>
              <a:t> per </a:t>
            </a:r>
            <a:r>
              <a:rPr lang="en-US" dirty="0" err="1" smtClean="0"/>
              <a:t>jaar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hthoek 3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2"/>
              </a:rPr>
              <a:t>www.worldweneed.org</a:t>
            </a:r>
            <a:endParaRPr lang="en-US" sz="2400" dirty="0"/>
          </a:p>
        </p:txBody>
      </p:sp>
      <p:sp>
        <p:nvSpPr>
          <p:cNvPr id="6" name="Rechthoek 5"/>
          <p:cNvSpPr/>
          <p:nvPr/>
        </p:nvSpPr>
        <p:spPr>
          <a:xfrm>
            <a:off x="2267744" y="5949280"/>
            <a:ext cx="6876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http://en.wikipedia.org/wiki/List_of_countries_by_GDP_(nominal)</a:t>
            </a:r>
            <a:endParaRPr lang="en-US" dirty="0"/>
          </a:p>
        </p:txBody>
      </p:sp>
      <p:sp>
        <p:nvSpPr>
          <p:cNvPr id="7" name="Rechthoek 6"/>
          <p:cNvSpPr/>
          <p:nvPr/>
        </p:nvSpPr>
        <p:spPr>
          <a:xfrm>
            <a:off x="2267744" y="5579948"/>
            <a:ext cx="6462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4"/>
              </a:rPr>
              <a:t>http://sustainabledevelopment.un.org/index.php?menu=199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6062" y="930275"/>
            <a:ext cx="8214369" cy="1143000"/>
          </a:xfrm>
        </p:spPr>
        <p:txBody>
          <a:bodyPr/>
          <a:lstStyle/>
          <a:p>
            <a:r>
              <a:rPr lang="en-US" dirty="0" smtClean="0"/>
              <a:t>RIO+20 $ 70 billion loan scheme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Voor</a:t>
            </a:r>
            <a:r>
              <a:rPr lang="en-US" dirty="0" smtClean="0"/>
              <a:t> Clean Dev. Methodology </a:t>
            </a:r>
            <a:r>
              <a:rPr lang="en-US" dirty="0" err="1" smtClean="0"/>
              <a:t>projecten</a:t>
            </a:r>
            <a:endParaRPr lang="en-US" dirty="0" smtClean="0"/>
          </a:p>
          <a:p>
            <a:r>
              <a:rPr lang="en-US" dirty="0" smtClean="0"/>
              <a:t>In 135 </a:t>
            </a:r>
            <a:r>
              <a:rPr lang="en-US" dirty="0" err="1" smtClean="0"/>
              <a:t>landen</a:t>
            </a:r>
            <a:endParaRPr lang="en-US" dirty="0" smtClean="0"/>
          </a:p>
          <a:p>
            <a:r>
              <a:rPr lang="en-US" dirty="0" smtClean="0"/>
              <a:t>10 per land</a:t>
            </a:r>
          </a:p>
          <a:p>
            <a:r>
              <a:rPr lang="en-US" dirty="0" smtClean="0"/>
              <a:t>$ 50 </a:t>
            </a:r>
            <a:r>
              <a:rPr lang="en-US" dirty="0" err="1" smtClean="0"/>
              <a:t>miljoen</a:t>
            </a:r>
            <a:r>
              <a:rPr lang="en-US" dirty="0" smtClean="0"/>
              <a:t> per project</a:t>
            </a:r>
          </a:p>
          <a:p>
            <a:r>
              <a:rPr lang="en-US" dirty="0" err="1" smtClean="0"/>
              <a:t>Rentevrij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00B050"/>
                </a:solidFill>
              </a:rPr>
              <a:t>1.350 </a:t>
            </a:r>
            <a:r>
              <a:rPr lang="en-US" dirty="0" err="1" smtClean="0">
                <a:solidFill>
                  <a:srgbClr val="00B050"/>
                </a:solidFill>
              </a:rPr>
              <a:t>projecten</a:t>
            </a:r>
            <a:r>
              <a:rPr lang="en-US" dirty="0" smtClean="0">
                <a:solidFill>
                  <a:srgbClr val="00B050"/>
                </a:solidFill>
              </a:rPr>
              <a:t> van $ 50 </a:t>
            </a:r>
            <a:r>
              <a:rPr lang="en-US" dirty="0" err="1" smtClean="0">
                <a:solidFill>
                  <a:srgbClr val="00B050"/>
                </a:solidFill>
              </a:rPr>
              <a:t>miljoen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2"/>
              </a:rPr>
              <a:t>www.worldweneed.org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6062" y="930275"/>
            <a:ext cx="8214369" cy="1143000"/>
          </a:xfrm>
        </p:spPr>
        <p:txBody>
          <a:bodyPr/>
          <a:lstStyle/>
          <a:p>
            <a:r>
              <a:rPr lang="en-US" dirty="0" smtClean="0"/>
              <a:t>CDM – Clean Dev. Methodologies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5.500 </a:t>
            </a:r>
            <a:r>
              <a:rPr lang="en-US" dirty="0" err="1" smtClean="0"/>
              <a:t>gecertifiseerde</a:t>
            </a:r>
            <a:r>
              <a:rPr lang="en-US" dirty="0" smtClean="0"/>
              <a:t> CDMs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7" y="2132856"/>
            <a:ext cx="7786613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hthoek 4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3"/>
              </a:rPr>
              <a:t>www.worldweneed.org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01069026">
  <a:themeElements>
    <a:clrScheme name="Aangepast 1">
      <a:dk1>
        <a:srgbClr val="4C66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Times New Roman"/>
        <a:ea typeface=""/>
        <a:cs typeface="Tahoma"/>
      </a:majorFont>
      <a:minorFont>
        <a:latin typeface="Tahoma"/>
        <a:ea typeface=""/>
        <a:cs typeface="Taho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1B3753"/>
        </a:dk1>
        <a:lt1>
          <a:srgbClr val="FFFFFF"/>
        </a:lt1>
        <a:dk2>
          <a:srgbClr val="009999"/>
        </a:dk2>
        <a:lt2>
          <a:srgbClr val="FFF385"/>
        </a:lt2>
        <a:accent1>
          <a:srgbClr val="9AE6C0"/>
        </a:accent1>
        <a:accent2>
          <a:srgbClr val="0099CC"/>
        </a:accent2>
        <a:accent3>
          <a:srgbClr val="AACACA"/>
        </a:accent3>
        <a:accent4>
          <a:srgbClr val="DADADA"/>
        </a:accent4>
        <a:accent5>
          <a:srgbClr val="CAF0DC"/>
        </a:accent5>
        <a:accent6>
          <a:srgbClr val="008AB9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BCB039D-BE77-4C0E-980D-DAC0777BD4EC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EF5C5B70-8AF8-4734-A8F7-47311DE1A1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4010</TotalTime>
  <Words>680</Words>
  <Application>Microsoft Office PowerPoint</Application>
  <PresentationFormat>Diavoorstelling (4:3)</PresentationFormat>
  <Paragraphs>145</Paragraphs>
  <Slides>19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0" baseType="lpstr">
      <vt:lpstr>TS001069026</vt:lpstr>
      <vt:lpstr>World Sustainability Fund       a new tipping point</vt:lpstr>
      <vt:lpstr>WSF - Doel</vt:lpstr>
      <vt:lpstr>Life at risk</vt:lpstr>
      <vt:lpstr>WSF - Deeltaken</vt:lpstr>
      <vt:lpstr>Tipping points - Sustainability</vt:lpstr>
      <vt:lpstr>Creating the New Normal</vt:lpstr>
      <vt:lpstr>GDP – US$ 70.000 miljard, 2011</vt:lpstr>
      <vt:lpstr>RIO+20 $ 70 billion loan scheme</vt:lpstr>
      <vt:lpstr>CDM – Clean Dev. Methodologies</vt:lpstr>
      <vt:lpstr>CDM LoanScheme + Bazaar</vt:lpstr>
      <vt:lpstr>Financiële DRIL naar realisatie</vt:lpstr>
      <vt:lpstr>WSF SIP - Sponsor Investor Program</vt:lpstr>
      <vt:lpstr>Wat gerealiseerd op 12-12-2013</vt:lpstr>
      <vt:lpstr>WSF next steps – zijn, doen en vieren</vt:lpstr>
      <vt:lpstr>WSF next steps – zijn, doen en vieren</vt:lpstr>
      <vt:lpstr>CDM Common Investors center</vt:lpstr>
      <vt:lpstr>U.N. Working Group on Sustainable Development Goals opgericht door het GA op 22 jan. 2013</vt:lpstr>
      <vt:lpstr>WSF – Motto</vt:lpstr>
      <vt:lpstr>WSF – Contact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Sustainability fund</dc:title>
  <dc:creator>Emile van Essen</dc:creator>
  <cp:lastModifiedBy>Emile van Essen</cp:lastModifiedBy>
  <cp:revision>25</cp:revision>
  <dcterms:created xsi:type="dcterms:W3CDTF">2013-02-07T08:02:30Z</dcterms:created>
  <dcterms:modified xsi:type="dcterms:W3CDTF">2013-03-19T17:46:17Z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TC010690269990</vt:lpwstr>
  </property>
</Properties>
</file>